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7.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6.xml" ContentType="application/vnd.openxmlformats-officedocument.drawingml.diagramData+xml"/>
  <Override PartName="/ppt/diagrams/data8.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85"/>
  </p:notesMasterIdLst>
  <p:sldIdLst>
    <p:sldId id="257" r:id="rId2"/>
    <p:sldId id="394" r:id="rId3"/>
    <p:sldId id="349" r:id="rId4"/>
    <p:sldId id="350" r:id="rId5"/>
    <p:sldId id="331" r:id="rId6"/>
    <p:sldId id="260" r:id="rId7"/>
    <p:sldId id="333" r:id="rId8"/>
    <p:sldId id="271" r:id="rId9"/>
    <p:sldId id="273" r:id="rId10"/>
    <p:sldId id="357" r:id="rId11"/>
    <p:sldId id="401" r:id="rId12"/>
    <p:sldId id="274" r:id="rId13"/>
    <p:sldId id="415" r:id="rId14"/>
    <p:sldId id="334" r:id="rId15"/>
    <p:sldId id="275" r:id="rId16"/>
    <p:sldId id="315" r:id="rId17"/>
    <p:sldId id="316" r:id="rId18"/>
    <p:sldId id="278" r:id="rId19"/>
    <p:sldId id="418" r:id="rId20"/>
    <p:sldId id="256" r:id="rId21"/>
    <p:sldId id="419" r:id="rId22"/>
    <p:sldId id="258" r:id="rId23"/>
    <p:sldId id="259" r:id="rId24"/>
    <p:sldId id="425" r:id="rId25"/>
    <p:sldId id="396" r:id="rId26"/>
    <p:sldId id="279" r:id="rId27"/>
    <p:sldId id="413" r:id="rId28"/>
    <p:sldId id="402" r:id="rId29"/>
    <p:sldId id="420" r:id="rId30"/>
    <p:sldId id="284" r:id="rId31"/>
    <p:sldId id="399" r:id="rId32"/>
    <p:sldId id="285" r:id="rId33"/>
    <p:sldId id="407" r:id="rId34"/>
    <p:sldId id="414" r:id="rId35"/>
    <p:sldId id="405" r:id="rId36"/>
    <p:sldId id="298" r:id="rId37"/>
    <p:sldId id="398" r:id="rId38"/>
    <p:sldId id="300" r:id="rId39"/>
    <p:sldId id="301" r:id="rId40"/>
    <p:sldId id="406" r:id="rId41"/>
    <p:sldId id="306" r:id="rId42"/>
    <p:sldId id="395" r:id="rId43"/>
    <p:sldId id="353" r:id="rId44"/>
    <p:sldId id="354" r:id="rId45"/>
    <p:sldId id="355" r:id="rId46"/>
    <p:sldId id="390" r:id="rId47"/>
    <p:sldId id="358" r:id="rId48"/>
    <p:sldId id="391" r:id="rId49"/>
    <p:sldId id="360" r:id="rId50"/>
    <p:sldId id="362" r:id="rId51"/>
    <p:sldId id="417" r:id="rId52"/>
    <p:sldId id="422" r:id="rId53"/>
    <p:sldId id="363" r:id="rId54"/>
    <p:sldId id="364" r:id="rId55"/>
    <p:sldId id="365" r:id="rId56"/>
    <p:sldId id="366" r:id="rId57"/>
    <p:sldId id="367" r:id="rId58"/>
    <p:sldId id="368" r:id="rId59"/>
    <p:sldId id="369" r:id="rId60"/>
    <p:sldId id="370" r:id="rId61"/>
    <p:sldId id="371" r:id="rId62"/>
    <p:sldId id="386" r:id="rId63"/>
    <p:sldId id="412" r:id="rId64"/>
    <p:sldId id="423" r:id="rId65"/>
    <p:sldId id="372" r:id="rId66"/>
    <p:sldId id="382" r:id="rId67"/>
    <p:sldId id="381" r:id="rId68"/>
    <p:sldId id="374" r:id="rId69"/>
    <p:sldId id="375" r:id="rId70"/>
    <p:sldId id="376" r:id="rId71"/>
    <p:sldId id="404" r:id="rId72"/>
    <p:sldId id="379" r:id="rId73"/>
    <p:sldId id="377" r:id="rId74"/>
    <p:sldId id="378" r:id="rId75"/>
    <p:sldId id="380" r:id="rId76"/>
    <p:sldId id="387" r:id="rId77"/>
    <p:sldId id="392" r:id="rId78"/>
    <p:sldId id="385" r:id="rId79"/>
    <p:sldId id="416" r:id="rId80"/>
    <p:sldId id="421" r:id="rId81"/>
    <p:sldId id="393" r:id="rId82"/>
    <p:sldId id="384" r:id="rId83"/>
    <p:sldId id="424" r:id="rId84"/>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CC00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072" autoAdjust="0"/>
  </p:normalViewPr>
  <p:slideViewPr>
    <p:cSldViewPr>
      <p:cViewPr varScale="1">
        <p:scale>
          <a:sx n="99" d="100"/>
          <a:sy n="99" d="100"/>
        </p:scale>
        <p:origin x="1800"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diagrams/_rels/data6.xml.rels><?xml version="1.0" encoding="UTF-8" standalone="yes"?>
<Relationships xmlns="http://schemas.openxmlformats.org/package/2006/relationships"><Relationship Id="rId1" Type="http://schemas.openxmlformats.org/officeDocument/2006/relationships/image" Target="../media/image510.png"/></Relationships>
</file>

<file path=ppt/diagrams/_rels/data8.xml.rels><?xml version="1.0" encoding="UTF-8" standalone="yes"?>
<Relationships xmlns="http://schemas.openxmlformats.org/package/2006/relationships"><Relationship Id="rId1" Type="http://schemas.openxmlformats.org/officeDocument/2006/relationships/image" Target="../media/image63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87E2C9DA-AF71-49BE-8463-230D4FAEACDF}">
      <dgm:prSet/>
      <dgm:spPr/>
      <dgm:t>
        <a:bodyPr/>
        <a:lstStyle/>
        <a:p>
          <a:r>
            <a:rPr lang="en-US"/>
            <a:t>State space</a:t>
          </a:r>
        </a:p>
      </dgm:t>
    </dgm:pt>
    <dgm:pt modelId="{7ED67AEE-3EFA-42A3-9FB2-7E51CBD1AD0A}" type="parTrans" cxnId="{73BAC23A-4B06-47EF-832B-1E7F17048948}">
      <dgm:prSet/>
      <dgm:spPr/>
      <dgm:t>
        <a:bodyPr/>
        <a:lstStyle/>
        <a:p>
          <a:endParaRPr lang="en-US"/>
        </a:p>
      </dgm:t>
    </dgm:pt>
    <dgm:pt modelId="{4D78A9AF-DCE9-40A1-968E-8A84669BB17C}" type="sibTrans" cxnId="{73BAC23A-4B06-47EF-832B-1E7F17048948}">
      <dgm:prSet/>
      <dgm:spPr/>
      <dgm:t>
        <a:bodyPr/>
        <a:lstStyle/>
        <a:p>
          <a:endParaRPr lang="en-US"/>
        </a:p>
      </dgm:t>
    </dgm:pt>
    <dgm:pt modelId="{4A686FD9-F517-4034-849B-38895D14ED95}">
      <dgm:prSet/>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pPr/>
      <dgm:t>
        <a:bodyPr/>
        <a:lstStyle/>
        <a:p>
          <a:r>
            <a:rPr lang="en-US"/>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20161611-1CCB-49E5-BCD6-160E7AE8C6F1}" type="pres">
      <dgm:prSet presAssocID="{87E2C9DA-AF71-49BE-8463-230D4FAEACDF}" presName="textNode" presStyleLbl="node1" presStyleIdx="1" presStyleCnt="5">
        <dgm:presLayoutVars>
          <dgm:bulletEnabled val="1"/>
        </dgm:presLayoutVars>
      </dgm:prSet>
      <dgm:spPr/>
    </dgm:pt>
    <dgm:pt modelId="{86916C63-1FAF-43F8-B295-0A3F60413D66}" type="pres">
      <dgm:prSet presAssocID="{4D78A9AF-DCE9-40A1-968E-8A84669BB17C}" presName="sibTrans" presStyleCnt="0"/>
      <dgm:spPr/>
    </dgm:pt>
    <dgm:pt modelId="{FE566455-4387-4F3B-93FD-63039231E455}" type="pres">
      <dgm:prSet presAssocID="{4A686FD9-F517-4034-849B-38895D14ED95}" presName="textNode" presStyleLbl="node1" presStyleIdx="2" presStyleCnt="5">
        <dgm:presLayoutVars>
          <dgm:bulletEnabled val="1"/>
        </dgm:presLayoutVars>
      </dgm:prSet>
      <dgm:spPr/>
    </dgm:pt>
    <dgm:pt modelId="{7685ED58-3418-4846-9665-E14742C7BD0B}" type="pres">
      <dgm:prSet presAssocID="{C9797574-41BD-42CD-B50E-64C62694529C}"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2"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73BAC23A-4B06-47EF-832B-1E7F17048948}" srcId="{277C6803-CA4B-420D-A759-A0176716CDEC}" destId="{87E2C9DA-AF71-49BE-8463-230D4FAEACDF}" srcOrd="1" destOrd="0" parTransId="{7ED67AEE-3EFA-42A3-9FB2-7E51CBD1AD0A}" sibTransId="{4D78A9AF-DCE9-40A1-968E-8A84669BB17C}"/>
    <dgm:cxn modelId="{E42A713B-7206-49A5-9A6C-85CF3F2FC3FC}" srcId="{277C6803-CA4B-420D-A759-A0176716CDEC}" destId="{9227DA0E-23FC-4CFA-8C59-414EB0E01F6C}" srcOrd="4" destOrd="0" parTransId="{3DB6186E-4551-43E5-86B1-E1DD65E0DC9E}" sibTransId="{5AFFAE01-E256-4EE8-9509-B262F1BD23C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169141CD-0342-4B63-B721-5243A4C779D4}" type="presOf" srcId="{87E2C9DA-AF71-49BE-8463-230D4FAEACDF}" destId="{20161611-1CCB-49E5-BCD6-160E7AE8C6F1}"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DCDC86E0-345B-4170-8F4C-A1A9BC75C0FC}" type="presParOf" srcId="{2940AEB7-E777-4807-BDF0-EF3FA0BEEEC2}" destId="{20161611-1CCB-49E5-BCD6-160E7AE8C6F1}" srcOrd="2" destOrd="0" presId="urn:microsoft.com/office/officeart/2005/8/layout/hProcess9"/>
    <dgm:cxn modelId="{CD089FAC-7D3F-4F18-9A53-AA6C7921B4E3}" type="presParOf" srcId="{2940AEB7-E777-4807-BDF0-EF3FA0BEEEC2}" destId="{86916C63-1FAF-43F8-B295-0A3F60413D66}" srcOrd="3" destOrd="0" presId="urn:microsoft.com/office/officeart/2005/8/layout/hProcess9"/>
    <dgm:cxn modelId="{2DC080EA-34FA-4231-9E1B-88EF50C76450}" type="presParOf" srcId="{2940AEB7-E777-4807-BDF0-EF3FA0BEEEC2}" destId="{FE566455-4387-4F3B-93FD-63039231E455}" srcOrd="4" destOrd="0" presId="urn:microsoft.com/office/officeart/2005/8/layout/hProcess9"/>
    <dgm:cxn modelId="{85238898-3046-480A-8E6E-7930658D5180}" type="presParOf" srcId="{2940AEB7-E777-4807-BDF0-EF3FA0BEEEC2}" destId="{7685ED58-3418-4846-9665-E14742C7BD0B}"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8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8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8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8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8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8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8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8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8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8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4CDD65-E2DE-45CF-B0CB-1743475419A4}"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4DAEC894-8C35-4E1D-B525-AEB76A75FD13}">
      <dgm:prSet custT="1"/>
      <dgm:spPr/>
      <dgm:t>
        <a:bodyPr/>
        <a:lstStyle/>
        <a:p>
          <a:pPr algn="ctr"/>
          <a:r>
            <a:rPr lang="en-US" sz="2000" dirty="0"/>
            <a:t>Breadth-first search</a:t>
          </a:r>
        </a:p>
      </dgm:t>
    </dgm:pt>
    <dgm:pt modelId="{8E2EAE42-1C7C-4850-B282-8081E4E653D2}" type="parTrans" cxnId="{B4686F19-25A8-4E38-B048-68A384DEE682}">
      <dgm:prSet/>
      <dgm:spPr/>
      <dgm:t>
        <a:bodyPr/>
        <a:lstStyle/>
        <a:p>
          <a:pPr algn="ctr"/>
          <a:endParaRPr lang="en-US" sz="2000"/>
        </a:p>
      </dgm:t>
    </dgm:pt>
    <dgm:pt modelId="{1F8426D5-5AE4-448C-8E5E-5E2D29F417D4}" type="sibTrans" cxnId="{B4686F19-25A8-4E38-B048-68A384DEE682}">
      <dgm:prSet/>
      <dgm:spPr/>
      <dgm:t>
        <a:bodyPr/>
        <a:lstStyle/>
        <a:p>
          <a:pPr algn="ctr"/>
          <a:endParaRPr lang="en-US" sz="2000"/>
        </a:p>
      </dgm:t>
    </dgm:pt>
    <dgm:pt modelId="{2438D790-A056-41AD-8477-57150716EB0E}">
      <dgm:prSet custT="1"/>
      <dgm:spPr/>
      <dgm:t>
        <a:bodyPr/>
        <a:lstStyle/>
        <a:p>
          <a:pPr algn="ctr"/>
          <a:r>
            <a:rPr lang="en-US" sz="2000" dirty="0"/>
            <a:t>Uniform-cost search</a:t>
          </a:r>
        </a:p>
      </dgm:t>
    </dgm:pt>
    <dgm:pt modelId="{33B4D04D-0F70-4D39-AC5B-103D4570EC75}" type="parTrans" cxnId="{A2219DBB-2FEF-4018-AA8D-DC6CAB5CAF5F}">
      <dgm:prSet/>
      <dgm:spPr/>
      <dgm:t>
        <a:bodyPr/>
        <a:lstStyle/>
        <a:p>
          <a:pPr algn="ctr"/>
          <a:endParaRPr lang="en-US" sz="2000"/>
        </a:p>
      </dgm:t>
    </dgm:pt>
    <dgm:pt modelId="{A8534AC8-F778-4055-BBEE-7A092C95161C}" type="sibTrans" cxnId="{A2219DBB-2FEF-4018-AA8D-DC6CAB5CAF5F}">
      <dgm:prSet/>
      <dgm:spPr/>
      <dgm:t>
        <a:bodyPr/>
        <a:lstStyle/>
        <a:p>
          <a:pPr algn="ctr"/>
          <a:endParaRPr lang="en-US" sz="2000"/>
        </a:p>
      </dgm:t>
    </dgm:pt>
    <dgm:pt modelId="{4267C56C-B832-48AA-9B35-25ED28B6FF18}">
      <dgm:prSet custT="1"/>
      <dgm:spPr/>
      <dgm:t>
        <a:bodyPr/>
        <a:lstStyle/>
        <a:p>
          <a:pPr algn="ctr"/>
          <a:r>
            <a:rPr lang="en-US" sz="2000"/>
            <a:t>Depth-first search</a:t>
          </a:r>
        </a:p>
      </dgm:t>
    </dgm:pt>
    <dgm:pt modelId="{0FA83ED1-D91A-4EC4-B3AD-4420D27C2160}" type="parTrans" cxnId="{18FA4AFB-3568-46E1-A9C9-52F9DD48742C}">
      <dgm:prSet/>
      <dgm:spPr/>
      <dgm:t>
        <a:bodyPr/>
        <a:lstStyle/>
        <a:p>
          <a:pPr algn="ctr"/>
          <a:endParaRPr lang="en-US" sz="2000"/>
        </a:p>
      </dgm:t>
    </dgm:pt>
    <dgm:pt modelId="{A14A6AEA-313C-40EB-9CA9-EBD6E2FB6607}" type="sibTrans" cxnId="{18FA4AFB-3568-46E1-A9C9-52F9DD48742C}">
      <dgm:prSet/>
      <dgm:spPr/>
      <dgm:t>
        <a:bodyPr/>
        <a:lstStyle/>
        <a:p>
          <a:pPr algn="ctr"/>
          <a:endParaRPr lang="en-US" sz="2000"/>
        </a:p>
      </dgm:t>
    </dgm:pt>
    <dgm:pt modelId="{2CCD3456-D7DA-4EA8-A818-D9C9E5B52FB5}">
      <dgm:prSet custT="1"/>
      <dgm:spPr/>
      <dgm:t>
        <a:bodyPr/>
        <a:lstStyle/>
        <a:p>
          <a:pPr algn="ctr"/>
          <a:r>
            <a:rPr lang="en-US" sz="2000"/>
            <a:t>Iterative deepening search</a:t>
          </a:r>
        </a:p>
      </dgm:t>
    </dgm:pt>
    <dgm:pt modelId="{C5216874-EAE8-4635-81D8-DB9479D86529}" type="parTrans" cxnId="{226C09EE-B448-4298-B7AB-FAAFD8DA088E}">
      <dgm:prSet/>
      <dgm:spPr/>
      <dgm:t>
        <a:bodyPr/>
        <a:lstStyle/>
        <a:p>
          <a:pPr algn="ctr"/>
          <a:endParaRPr lang="en-US" sz="2000"/>
        </a:p>
      </dgm:t>
    </dgm:pt>
    <dgm:pt modelId="{A49ABB69-676E-4A04-AD40-26D6C9B1F679}" type="sibTrans" cxnId="{226C09EE-B448-4298-B7AB-FAAFD8DA088E}">
      <dgm:prSet/>
      <dgm:spPr/>
      <dgm:t>
        <a:bodyPr/>
        <a:lstStyle/>
        <a:p>
          <a:pPr algn="ctr"/>
          <a:endParaRPr lang="en-US" sz="2000"/>
        </a:p>
      </dgm:t>
    </dgm:pt>
    <dgm:pt modelId="{AA81DB18-07A3-4964-A2AE-00BE6D7122E6}" type="pres">
      <dgm:prSet presAssocID="{3C4CDD65-E2DE-45CF-B0CB-1743475419A4}" presName="linear" presStyleCnt="0">
        <dgm:presLayoutVars>
          <dgm:animLvl val="lvl"/>
          <dgm:resizeHandles val="exact"/>
        </dgm:presLayoutVars>
      </dgm:prSet>
      <dgm:spPr/>
    </dgm:pt>
    <dgm:pt modelId="{FFEE2FF0-E7C2-4247-9857-DDA0C8B4FCB4}" type="pres">
      <dgm:prSet presAssocID="{4DAEC894-8C35-4E1D-B525-AEB76A75FD13}" presName="parentText" presStyleLbl="node1" presStyleIdx="0" presStyleCnt="4">
        <dgm:presLayoutVars>
          <dgm:chMax val="0"/>
          <dgm:bulletEnabled val="1"/>
        </dgm:presLayoutVars>
      </dgm:prSet>
      <dgm:spPr/>
    </dgm:pt>
    <dgm:pt modelId="{7FD4C9C1-E0AB-47B7-8067-E35AD5FD9E15}" type="pres">
      <dgm:prSet presAssocID="{1F8426D5-5AE4-448C-8E5E-5E2D29F417D4}" presName="spacer" presStyleCnt="0"/>
      <dgm:spPr/>
    </dgm:pt>
    <dgm:pt modelId="{78562C5E-5AF9-4657-9564-45F00F600AC6}" type="pres">
      <dgm:prSet presAssocID="{2438D790-A056-41AD-8477-57150716EB0E}" presName="parentText" presStyleLbl="node1" presStyleIdx="1" presStyleCnt="4">
        <dgm:presLayoutVars>
          <dgm:chMax val="0"/>
          <dgm:bulletEnabled val="1"/>
        </dgm:presLayoutVars>
      </dgm:prSet>
      <dgm:spPr/>
    </dgm:pt>
    <dgm:pt modelId="{2665FE4C-E981-4168-98E8-84017D6C3F87}" type="pres">
      <dgm:prSet presAssocID="{A8534AC8-F778-4055-BBEE-7A092C95161C}" presName="spacer" presStyleCnt="0"/>
      <dgm:spPr/>
    </dgm:pt>
    <dgm:pt modelId="{364E2DB6-7FF8-46D7-BD32-81C555DF6739}" type="pres">
      <dgm:prSet presAssocID="{4267C56C-B832-48AA-9B35-25ED28B6FF18}" presName="parentText" presStyleLbl="node1" presStyleIdx="2" presStyleCnt="4">
        <dgm:presLayoutVars>
          <dgm:chMax val="0"/>
          <dgm:bulletEnabled val="1"/>
        </dgm:presLayoutVars>
      </dgm:prSet>
      <dgm:spPr/>
    </dgm:pt>
    <dgm:pt modelId="{F5E3A8F8-B9B8-4FD2-855F-9C0C1660E00F}" type="pres">
      <dgm:prSet presAssocID="{A14A6AEA-313C-40EB-9CA9-EBD6E2FB6607}" presName="spacer" presStyleCnt="0"/>
      <dgm:spPr/>
    </dgm:pt>
    <dgm:pt modelId="{C14222EA-93C7-42F9-A9E5-3B7CB684A159}" type="pres">
      <dgm:prSet presAssocID="{2CCD3456-D7DA-4EA8-A818-D9C9E5B52FB5}" presName="parentText" presStyleLbl="node1" presStyleIdx="3" presStyleCnt="4">
        <dgm:presLayoutVars>
          <dgm:chMax val="0"/>
          <dgm:bulletEnabled val="1"/>
        </dgm:presLayoutVars>
      </dgm:prSet>
      <dgm:spPr/>
    </dgm:pt>
  </dgm:ptLst>
  <dgm:cxnLst>
    <dgm:cxn modelId="{F18A4B04-BF8B-4EA0-909D-4741BA30790B}" type="presOf" srcId="{3C4CDD65-E2DE-45CF-B0CB-1743475419A4}" destId="{AA81DB18-07A3-4964-A2AE-00BE6D7122E6}" srcOrd="0" destOrd="0" presId="urn:microsoft.com/office/officeart/2005/8/layout/vList2"/>
    <dgm:cxn modelId="{B4686F19-25A8-4E38-B048-68A384DEE682}" srcId="{3C4CDD65-E2DE-45CF-B0CB-1743475419A4}" destId="{4DAEC894-8C35-4E1D-B525-AEB76A75FD13}" srcOrd="0" destOrd="0" parTransId="{8E2EAE42-1C7C-4850-B282-8081E4E653D2}" sibTransId="{1F8426D5-5AE4-448C-8E5E-5E2D29F417D4}"/>
    <dgm:cxn modelId="{205AC952-3D35-4529-A3DC-39EA0E71A482}" type="presOf" srcId="{4267C56C-B832-48AA-9B35-25ED28B6FF18}" destId="{364E2DB6-7FF8-46D7-BD32-81C555DF6739}" srcOrd="0" destOrd="0" presId="urn:microsoft.com/office/officeart/2005/8/layout/vList2"/>
    <dgm:cxn modelId="{CE855CA7-DA58-480D-B1C0-BCA9B7536BAC}" type="presOf" srcId="{4DAEC894-8C35-4E1D-B525-AEB76A75FD13}" destId="{FFEE2FF0-E7C2-4247-9857-DDA0C8B4FCB4}" srcOrd="0" destOrd="0" presId="urn:microsoft.com/office/officeart/2005/8/layout/vList2"/>
    <dgm:cxn modelId="{630E69AF-890E-44EA-A66C-8FE90BA7899D}" type="presOf" srcId="{2438D790-A056-41AD-8477-57150716EB0E}" destId="{78562C5E-5AF9-4657-9564-45F00F600AC6}" srcOrd="0" destOrd="0" presId="urn:microsoft.com/office/officeart/2005/8/layout/vList2"/>
    <dgm:cxn modelId="{A2219DBB-2FEF-4018-AA8D-DC6CAB5CAF5F}" srcId="{3C4CDD65-E2DE-45CF-B0CB-1743475419A4}" destId="{2438D790-A056-41AD-8477-57150716EB0E}" srcOrd="1" destOrd="0" parTransId="{33B4D04D-0F70-4D39-AC5B-103D4570EC75}" sibTransId="{A8534AC8-F778-4055-BBEE-7A092C95161C}"/>
    <dgm:cxn modelId="{D7149FD3-D99F-4E50-925F-0FEABD899A6B}" type="presOf" srcId="{2CCD3456-D7DA-4EA8-A818-D9C9E5B52FB5}" destId="{C14222EA-93C7-42F9-A9E5-3B7CB684A159}" srcOrd="0" destOrd="0" presId="urn:microsoft.com/office/officeart/2005/8/layout/vList2"/>
    <dgm:cxn modelId="{226C09EE-B448-4298-B7AB-FAAFD8DA088E}" srcId="{3C4CDD65-E2DE-45CF-B0CB-1743475419A4}" destId="{2CCD3456-D7DA-4EA8-A818-D9C9E5B52FB5}" srcOrd="3" destOrd="0" parTransId="{C5216874-EAE8-4635-81D8-DB9479D86529}" sibTransId="{A49ABB69-676E-4A04-AD40-26D6C9B1F679}"/>
    <dgm:cxn modelId="{18FA4AFB-3568-46E1-A9C9-52F9DD48742C}" srcId="{3C4CDD65-E2DE-45CF-B0CB-1743475419A4}" destId="{4267C56C-B832-48AA-9B35-25ED28B6FF18}" srcOrd="2" destOrd="0" parTransId="{0FA83ED1-D91A-4EC4-B3AD-4420D27C2160}" sibTransId="{A14A6AEA-313C-40EB-9CA9-EBD6E2FB6607}"/>
    <dgm:cxn modelId="{A33E4FCB-70FA-43CB-92A5-4F59BA50DDB3}" type="presParOf" srcId="{AA81DB18-07A3-4964-A2AE-00BE6D7122E6}" destId="{FFEE2FF0-E7C2-4247-9857-DDA0C8B4FCB4}" srcOrd="0" destOrd="0" presId="urn:microsoft.com/office/officeart/2005/8/layout/vList2"/>
    <dgm:cxn modelId="{938ACEA8-85CD-4BC3-856A-939DD66D240D}" type="presParOf" srcId="{AA81DB18-07A3-4964-A2AE-00BE6D7122E6}" destId="{7FD4C9C1-E0AB-47B7-8067-E35AD5FD9E15}" srcOrd="1" destOrd="0" presId="urn:microsoft.com/office/officeart/2005/8/layout/vList2"/>
    <dgm:cxn modelId="{BE5149FD-B43F-4BFD-9133-6ACD4DD35E37}" type="presParOf" srcId="{AA81DB18-07A3-4964-A2AE-00BE6D7122E6}" destId="{78562C5E-5AF9-4657-9564-45F00F600AC6}" srcOrd="2" destOrd="0" presId="urn:microsoft.com/office/officeart/2005/8/layout/vList2"/>
    <dgm:cxn modelId="{3F132C86-95AC-4555-84C2-A620BDA97CE0}" type="presParOf" srcId="{AA81DB18-07A3-4964-A2AE-00BE6D7122E6}" destId="{2665FE4C-E981-4168-98E8-84017D6C3F87}" srcOrd="3" destOrd="0" presId="urn:microsoft.com/office/officeart/2005/8/layout/vList2"/>
    <dgm:cxn modelId="{20A036ED-93AE-4A95-B976-9148627E95ED}" type="presParOf" srcId="{AA81DB18-07A3-4964-A2AE-00BE6D7122E6}" destId="{364E2DB6-7FF8-46D7-BD32-81C555DF6739}" srcOrd="4" destOrd="0" presId="urn:microsoft.com/office/officeart/2005/8/layout/vList2"/>
    <dgm:cxn modelId="{BC38A03B-F7A6-4A6F-9FC9-7AB2F52179EA}" type="presParOf" srcId="{AA81DB18-07A3-4964-A2AE-00BE6D7122E6}" destId="{F5E3A8F8-B9B8-4FD2-855F-9C0C1660E00F}" srcOrd="5" destOrd="0" presId="urn:microsoft.com/office/officeart/2005/8/layout/vList2"/>
    <dgm:cxn modelId="{5884B15D-50D7-4112-8836-24E23C27AC90}" type="presParOf" srcId="{AA81DB18-07A3-4964-A2AE-00BE6D7122E6}" destId="{C14222EA-93C7-42F9-A9E5-3B7CB684A15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𝑓(𝑛)=𝑔(𝑛)+ℎ(𝑛)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20161611-1CCB-49E5-BCD6-160E7AE8C6F1}">
      <dsp:nvSpPr>
        <dsp:cNvPr id="0" name=""/>
        <dsp:cNvSpPr/>
      </dsp:nvSpPr>
      <dsp:spPr>
        <a:xfrm>
          <a:off x="1594572"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State space</a:t>
          </a:r>
        </a:p>
      </dsp:txBody>
      <dsp:txXfrm>
        <a:off x="1668545" y="1379374"/>
        <a:ext cx="1367394" cy="1592589"/>
      </dsp:txXfrm>
    </dsp:sp>
    <dsp:sp modelId="{FE566455-4387-4F3B-93FD-63039231E455}">
      <dsp:nvSpPr>
        <dsp:cNvPr id="0" name=""/>
        <dsp:cNvSpPr/>
      </dsp:nvSpPr>
      <dsp:spPr>
        <a:xfrm>
          <a:off x="3185679"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Informed search</a:t>
          </a:r>
        </a:p>
      </dsp:txBody>
      <dsp:txXfrm>
        <a:off x="6441867" y="1379374"/>
        <a:ext cx="1367394" cy="15925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10875"/>
          <a:ext cx="3711033" cy="1065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Given a search problem definition</a:t>
          </a:r>
        </a:p>
      </dsp:txBody>
      <dsp:txXfrm>
        <a:off x="0" y="10875"/>
        <a:ext cx="3711033" cy="1065600"/>
      </dsp:txXfrm>
    </dsp:sp>
    <dsp:sp modelId="{75826E61-882F-4E42-B2DE-53BD198C8B82}">
      <dsp:nvSpPr>
        <dsp:cNvPr id="0" name=""/>
        <dsp:cNvSpPr/>
      </dsp:nvSpPr>
      <dsp:spPr>
        <a:xfrm>
          <a:off x="0" y="1076475"/>
          <a:ext cx="3711033" cy="167582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Initial state</a:t>
          </a:r>
        </a:p>
        <a:p>
          <a:pPr marL="171450" lvl="1" indent="-171450" algn="l" defTabSz="800100">
            <a:lnSpc>
              <a:spcPct val="90000"/>
            </a:lnSpc>
            <a:spcBef>
              <a:spcPct val="0"/>
            </a:spcBef>
            <a:spcAft>
              <a:spcPct val="15000"/>
            </a:spcAft>
            <a:buChar char="•"/>
          </a:pPr>
          <a:r>
            <a:rPr lang="en-US" sz="1800" kern="1200" dirty="0"/>
            <a:t>Actions</a:t>
          </a:r>
        </a:p>
        <a:p>
          <a:pPr marL="171450" lvl="1" indent="-171450" algn="l" defTabSz="800100">
            <a:lnSpc>
              <a:spcPct val="90000"/>
            </a:lnSpc>
            <a:spcBef>
              <a:spcPct val="0"/>
            </a:spcBef>
            <a:spcAft>
              <a:spcPct val="15000"/>
            </a:spcAft>
            <a:buChar char="•"/>
          </a:pPr>
          <a:r>
            <a:rPr lang="en-US" sz="1800" kern="1200" dirty="0"/>
            <a:t>Transition model</a:t>
          </a:r>
        </a:p>
        <a:p>
          <a:pPr marL="171450" lvl="1" indent="-171450" algn="l" defTabSz="800100">
            <a:lnSpc>
              <a:spcPct val="90000"/>
            </a:lnSpc>
            <a:spcBef>
              <a:spcPct val="0"/>
            </a:spcBef>
            <a:spcAft>
              <a:spcPct val="15000"/>
            </a:spcAft>
            <a:buChar char="•"/>
          </a:pPr>
          <a:r>
            <a:rPr lang="en-US" sz="1800" kern="1200" dirty="0"/>
            <a:t>Goal state</a:t>
          </a:r>
        </a:p>
        <a:p>
          <a:pPr marL="171450" lvl="1" indent="-171450" algn="l" defTabSz="800100">
            <a:lnSpc>
              <a:spcPct val="90000"/>
            </a:lnSpc>
            <a:spcBef>
              <a:spcPct val="0"/>
            </a:spcBef>
            <a:spcAft>
              <a:spcPct val="15000"/>
            </a:spcAft>
            <a:buChar char="•"/>
          </a:pPr>
          <a:r>
            <a:rPr lang="en-US" sz="1800" kern="1200" dirty="0"/>
            <a:t>Path cost</a:t>
          </a:r>
        </a:p>
      </dsp:txBody>
      <dsp:txXfrm>
        <a:off x="0" y="1076475"/>
        <a:ext cx="3711033" cy="16758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10875"/>
          <a:ext cx="3711033" cy="1065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Given a search problem definition</a:t>
          </a:r>
        </a:p>
      </dsp:txBody>
      <dsp:txXfrm>
        <a:off x="0" y="10875"/>
        <a:ext cx="3711033" cy="1065600"/>
      </dsp:txXfrm>
    </dsp:sp>
    <dsp:sp modelId="{75826E61-882F-4E42-B2DE-53BD198C8B82}">
      <dsp:nvSpPr>
        <dsp:cNvPr id="0" name=""/>
        <dsp:cNvSpPr/>
      </dsp:nvSpPr>
      <dsp:spPr>
        <a:xfrm>
          <a:off x="0" y="1076475"/>
          <a:ext cx="3711033" cy="167582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Initial state</a:t>
          </a:r>
        </a:p>
        <a:p>
          <a:pPr marL="171450" lvl="1" indent="-171450" algn="l" defTabSz="800100">
            <a:lnSpc>
              <a:spcPct val="90000"/>
            </a:lnSpc>
            <a:spcBef>
              <a:spcPct val="0"/>
            </a:spcBef>
            <a:spcAft>
              <a:spcPct val="15000"/>
            </a:spcAft>
            <a:buChar char="•"/>
          </a:pPr>
          <a:r>
            <a:rPr lang="en-US" sz="1800" kern="1200" dirty="0"/>
            <a:t>Actions</a:t>
          </a:r>
        </a:p>
        <a:p>
          <a:pPr marL="171450" lvl="1" indent="-171450" algn="l" defTabSz="800100">
            <a:lnSpc>
              <a:spcPct val="90000"/>
            </a:lnSpc>
            <a:spcBef>
              <a:spcPct val="0"/>
            </a:spcBef>
            <a:spcAft>
              <a:spcPct val="15000"/>
            </a:spcAft>
            <a:buChar char="•"/>
          </a:pPr>
          <a:r>
            <a:rPr lang="en-US" sz="1800" kern="1200" dirty="0"/>
            <a:t>Transition model</a:t>
          </a:r>
        </a:p>
        <a:p>
          <a:pPr marL="171450" lvl="1" indent="-171450" algn="l" defTabSz="800100">
            <a:lnSpc>
              <a:spcPct val="90000"/>
            </a:lnSpc>
            <a:spcBef>
              <a:spcPct val="0"/>
            </a:spcBef>
            <a:spcAft>
              <a:spcPct val="15000"/>
            </a:spcAft>
            <a:buChar char="•"/>
          </a:pPr>
          <a:r>
            <a:rPr lang="en-US" sz="1800" kern="1200" dirty="0"/>
            <a:t>Goal state</a:t>
          </a:r>
        </a:p>
        <a:p>
          <a:pPr marL="171450" lvl="1" indent="-171450" algn="l" defTabSz="800100">
            <a:lnSpc>
              <a:spcPct val="90000"/>
            </a:lnSpc>
            <a:spcBef>
              <a:spcPct val="0"/>
            </a:spcBef>
            <a:spcAft>
              <a:spcPct val="15000"/>
            </a:spcAft>
            <a:buChar char="•"/>
          </a:pPr>
          <a:r>
            <a:rPr lang="en-US" sz="1800" kern="1200" dirty="0"/>
            <a:t>Path cost</a:t>
          </a:r>
        </a:p>
      </dsp:txBody>
      <dsp:txXfrm>
        <a:off x="0" y="1076475"/>
        <a:ext cx="3711033" cy="167582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EE2FF0-E7C2-4247-9857-DDA0C8B4FCB4}">
      <dsp:nvSpPr>
        <dsp:cNvPr id="0" name=""/>
        <dsp:cNvSpPr/>
      </dsp:nvSpPr>
      <dsp:spPr>
        <a:xfrm>
          <a:off x="0" y="451"/>
          <a:ext cx="3505200" cy="29325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Breadth-first search</a:t>
          </a:r>
        </a:p>
      </dsp:txBody>
      <dsp:txXfrm>
        <a:off x="14315" y="14766"/>
        <a:ext cx="3476570" cy="264624"/>
      </dsp:txXfrm>
    </dsp:sp>
    <dsp:sp modelId="{78562C5E-5AF9-4657-9564-45F00F600AC6}">
      <dsp:nvSpPr>
        <dsp:cNvPr id="0" name=""/>
        <dsp:cNvSpPr/>
      </dsp:nvSpPr>
      <dsp:spPr>
        <a:xfrm>
          <a:off x="0" y="302508"/>
          <a:ext cx="3505200" cy="29325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Uniform-cost search</a:t>
          </a:r>
        </a:p>
      </dsp:txBody>
      <dsp:txXfrm>
        <a:off x="14315" y="316823"/>
        <a:ext cx="3476570" cy="264624"/>
      </dsp:txXfrm>
    </dsp:sp>
    <dsp:sp modelId="{364E2DB6-7FF8-46D7-BD32-81C555DF6739}">
      <dsp:nvSpPr>
        <dsp:cNvPr id="0" name=""/>
        <dsp:cNvSpPr/>
      </dsp:nvSpPr>
      <dsp:spPr>
        <a:xfrm>
          <a:off x="0" y="604566"/>
          <a:ext cx="3505200" cy="29325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Depth-first search</a:t>
          </a:r>
        </a:p>
      </dsp:txBody>
      <dsp:txXfrm>
        <a:off x="14315" y="618881"/>
        <a:ext cx="3476570" cy="264624"/>
      </dsp:txXfrm>
    </dsp:sp>
    <dsp:sp modelId="{C14222EA-93C7-42F9-A9E5-3B7CB684A159}">
      <dsp:nvSpPr>
        <dsp:cNvPr id="0" name=""/>
        <dsp:cNvSpPr/>
      </dsp:nvSpPr>
      <dsp:spPr>
        <a:xfrm>
          <a:off x="0" y="906623"/>
          <a:ext cx="3505200" cy="29325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Iterative deepening search</a:t>
          </a:r>
        </a:p>
      </dsp:txBody>
      <dsp:txXfrm>
        <a:off x="14315" y="920938"/>
        <a:ext cx="3476570" cy="2646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9372"/>
          <a:ext cx="2839212"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6320" y="182986"/>
        <a:ext cx="2631984" cy="1915324"/>
      </dsp:txXfrm>
    </dsp:sp>
    <dsp:sp modelId="{B991C32F-A05D-4B9E-8E65-9276A1A5031C}">
      <dsp:nvSpPr>
        <dsp:cNvPr id="0" name=""/>
        <dsp:cNvSpPr/>
      </dsp:nvSpPr>
      <dsp:spPr>
        <a:xfrm>
          <a:off x="4706104" y="79372"/>
          <a:ext cx="314249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9718" y="182986"/>
        <a:ext cx="2935268" cy="19153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6592"/>
          <a:ext cx="2839212" cy="20482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2691" y="176577"/>
        <a:ext cx="2639242" cy="1848242"/>
      </dsp:txXfrm>
    </dsp:sp>
    <dsp:sp modelId="{B991C32F-A05D-4B9E-8E65-9276A1A5031C}">
      <dsp:nvSpPr>
        <dsp:cNvPr id="0" name=""/>
        <dsp:cNvSpPr/>
      </dsp:nvSpPr>
      <dsp:spPr>
        <a:xfrm>
          <a:off x="4706104" y="76592"/>
          <a:ext cx="3142496" cy="20482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𝑔</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6089" y="176577"/>
        <a:ext cx="2942526" cy="184824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Arial" pitchFamily="34" charset="0"/>
              </a:defRPr>
            </a:lvl1pPr>
          </a:lstStyle>
          <a:p>
            <a:endParaRPr lang="en-US"/>
          </a:p>
        </p:txBody>
      </p:sp>
      <p:sp>
        <p:nvSpPr>
          <p:cNvPr id="109571"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Arial" pitchFamily="34" charset="0"/>
              </a:defRPr>
            </a:lvl1pPr>
          </a:lstStyle>
          <a:p>
            <a:endParaRPr lang="en-US"/>
          </a:p>
        </p:txBody>
      </p:sp>
      <p:sp>
        <p:nvSpPr>
          <p:cNvPr id="10957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09573"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9574"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Arial" pitchFamily="34" charset="0"/>
              </a:defRPr>
            </a:lvl1pPr>
          </a:lstStyle>
          <a:p>
            <a:endParaRPr lang="en-US"/>
          </a:p>
        </p:txBody>
      </p:sp>
      <p:sp>
        <p:nvSpPr>
          <p:cNvPr id="109575"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atin typeface="Arial" pitchFamily="34" charset="0"/>
              </a:defRPr>
            </a:lvl1pPr>
          </a:lstStyle>
          <a:p>
            <a:fld id="{3AED0B83-FA1E-482D-AD89-4E224F76AB55}"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11</a:t>
            </a:fld>
            <a:endParaRPr lang="en-US"/>
          </a:p>
        </p:txBody>
      </p:sp>
    </p:spTree>
    <p:extLst>
      <p:ext uri="{BB962C8B-B14F-4D97-AF65-F5344CB8AC3E}">
        <p14:creationId xmlns:p14="http://schemas.microsoft.com/office/powerpoint/2010/main" val="552218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26</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27</a:t>
            </a:fld>
            <a:endParaRPr lang="en-US"/>
          </a:p>
        </p:txBody>
      </p:sp>
    </p:spTree>
    <p:extLst>
      <p:ext uri="{BB962C8B-B14F-4D97-AF65-F5344CB8AC3E}">
        <p14:creationId xmlns:p14="http://schemas.microsoft.com/office/powerpoint/2010/main" val="14236602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31</a:t>
            </a:fld>
            <a:endParaRPr lang="en-US"/>
          </a:p>
        </p:txBody>
      </p:sp>
    </p:spTree>
    <p:extLst>
      <p:ext uri="{BB962C8B-B14F-4D97-AF65-F5344CB8AC3E}">
        <p14:creationId xmlns:p14="http://schemas.microsoft.com/office/powerpoint/2010/main" val="13295307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32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36</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37</a:t>
            </a:fld>
            <a:endParaRPr lang="en-US"/>
          </a:p>
        </p:txBody>
      </p:sp>
    </p:spTree>
    <p:extLst>
      <p:ext uri="{BB962C8B-B14F-4D97-AF65-F5344CB8AC3E}">
        <p14:creationId xmlns:p14="http://schemas.microsoft.com/office/powerpoint/2010/main" val="26895456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38</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39</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43</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44</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46</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47</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48</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49</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50</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51</a:t>
            </a:fld>
            <a:endParaRPr lang="en-US"/>
          </a:p>
        </p:txBody>
      </p:sp>
    </p:spTree>
    <p:extLst>
      <p:ext uri="{BB962C8B-B14F-4D97-AF65-F5344CB8AC3E}">
        <p14:creationId xmlns:p14="http://schemas.microsoft.com/office/powerpoint/2010/main" val="24898962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53</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54</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Dates back to 1968 </a:t>
            </a:r>
          </a:p>
        </p:txBody>
      </p:sp>
      <p:sp>
        <p:nvSpPr>
          <p:cNvPr id="4" name="Slide Number Placeholder 3"/>
          <p:cNvSpPr>
            <a:spLocks noGrp="1"/>
          </p:cNvSpPr>
          <p:nvPr>
            <p:ph type="sldNum" sz="quarter" idx="10"/>
          </p:nvPr>
        </p:nvSpPr>
        <p:spPr/>
        <p:txBody>
          <a:bodyPr/>
          <a:lstStyle/>
          <a:p>
            <a:fld id="{CA8F1D18-9638-4932-8910-B6EDCB447AA8}" type="slidenum">
              <a:rPr lang="en-US" smtClean="0"/>
              <a:pPr/>
              <a:t>55</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57</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58</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59</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60</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61</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62</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63</a:t>
            </a:fld>
            <a:endParaRPr lang="en-US"/>
          </a:p>
        </p:txBody>
      </p:sp>
    </p:spTree>
    <p:extLst>
      <p:ext uri="{BB962C8B-B14F-4D97-AF65-F5344CB8AC3E}">
        <p14:creationId xmlns:p14="http://schemas.microsoft.com/office/powerpoint/2010/main" val="5433725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65</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66</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68</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69</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70</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71</a:t>
            </a:fld>
            <a:endParaRPr lang="en-US"/>
          </a:p>
        </p:txBody>
      </p:sp>
    </p:spTree>
    <p:extLst>
      <p:ext uri="{BB962C8B-B14F-4D97-AF65-F5344CB8AC3E}">
        <p14:creationId xmlns:p14="http://schemas.microsoft.com/office/powerpoint/2010/main" val="8368761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72</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73</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74</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75</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76</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7</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78</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79</a:t>
            </a:fld>
            <a:endParaRPr lang="en-US"/>
          </a:p>
        </p:txBody>
      </p:sp>
    </p:spTree>
    <p:extLst>
      <p:ext uri="{BB962C8B-B14F-4D97-AF65-F5344CB8AC3E}">
        <p14:creationId xmlns:p14="http://schemas.microsoft.com/office/powerpoint/2010/main" val="8791193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a:t>
            </a:r>
            <a:r>
              <a:rPr lang="en-US" baseline="0" dirty="0"/>
              <a:t> is UCS equivalent to BFS?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Can</a:t>
            </a:r>
            <a:r>
              <a:rPr lang="en-US" baseline="0" dirty="0"/>
              <a:t> the complexity of UCS exceed the complexity of BFS?</a:t>
            </a:r>
            <a:endParaRPr lang="en-US" dirty="0"/>
          </a:p>
          <a:p>
            <a:r>
              <a:rPr lang="en-US" baseline="0" dirty="0"/>
              <a:t>How to make DFS complete?</a:t>
            </a:r>
          </a:p>
          <a:p>
            <a:r>
              <a:rPr lang="en-US" baseline="0" dirty="0"/>
              <a:t>When is DFS better than BFS?</a:t>
            </a:r>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81</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82</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3A0A1-3327-45CE-8A21-0BF59E3A9C6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3E0102D-83A5-4E73-A95C-4D3778785FC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04584AD-FB15-4D4C-88DE-F352529B24D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9/12/2022</a:t>
            </a:fld>
            <a:endParaRPr lang="en-US"/>
          </a:p>
        </p:txBody>
      </p:sp>
      <p:sp>
        <p:nvSpPr>
          <p:cNvPr id="5" name="Footer Placeholder 4">
            <a:extLst>
              <a:ext uri="{FF2B5EF4-FFF2-40B4-BE49-F238E27FC236}">
                <a16:creationId xmlns:a16="http://schemas.microsoft.com/office/drawing/2014/main" id="{7920771D-B2B7-4DDB-877A-898A10F45173}"/>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4EC21AC-5AFD-4F2C-8A31-C0113410E034}"/>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2016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5E47-C049-4A0A-B554-59FD1CB64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CFED5F-110F-447A-A8E7-7207F8E173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629D5-90EF-4646-954E-2A913ABEC5F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57DDEB13-434B-4FB2-BAAF-89B2739E810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9B0EAE48-842D-41AF-92E2-D30DB1BA2963}"/>
              </a:ext>
            </a:extLst>
          </p:cNvPr>
          <p:cNvSpPr>
            <a:spLocks noGrp="1"/>
          </p:cNvSpPr>
          <p:nvPr>
            <p:ph type="sldNum" sz="quarter" idx="12"/>
          </p:nvPr>
        </p:nvSpPr>
        <p:spPr/>
        <p:txBody>
          <a:bodyPr/>
          <a:lstStyle/>
          <a:p>
            <a:fld id="{FF2426BF-23F7-454A-AE34-F8D0C0837188}" type="slidenum">
              <a:rPr lang="en-US" smtClean="0"/>
              <a:pPr/>
              <a:t>‹#›</a:t>
            </a:fld>
            <a:endParaRPr lang="en-US"/>
          </a:p>
        </p:txBody>
      </p:sp>
    </p:spTree>
    <p:extLst>
      <p:ext uri="{BB962C8B-B14F-4D97-AF65-F5344CB8AC3E}">
        <p14:creationId xmlns:p14="http://schemas.microsoft.com/office/powerpoint/2010/main" val="706831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A76FEB-CDB4-462A-9F79-6A20CF7C08A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869DC8-76D3-4204-B2AE-EFC9BD3D08C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D1055-F71C-4DEB-9AFB-08AF80DE13A1}"/>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232A486D-6FB9-4790-90A1-36404733D2A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6FB8E9DA-F14C-4A2F-9EEE-9AE2AC984261}"/>
              </a:ext>
            </a:extLst>
          </p:cNvPr>
          <p:cNvSpPr>
            <a:spLocks noGrp="1"/>
          </p:cNvSpPr>
          <p:nvPr>
            <p:ph type="sldNum" sz="quarter" idx="12"/>
          </p:nvPr>
        </p:nvSpPr>
        <p:spPr/>
        <p:txBody>
          <a:bodyPr/>
          <a:lstStyle/>
          <a:p>
            <a:fld id="{14BF256C-05D7-4F8B-A8CD-2D886136ABC4}" type="slidenum">
              <a:rPr lang="en-US" smtClean="0"/>
              <a:pPr/>
              <a:t>‹#›</a:t>
            </a:fld>
            <a:endParaRPr lang="en-US"/>
          </a:p>
        </p:txBody>
      </p:sp>
    </p:spTree>
    <p:extLst>
      <p:ext uri="{BB962C8B-B14F-4D97-AF65-F5344CB8AC3E}">
        <p14:creationId xmlns:p14="http://schemas.microsoft.com/office/powerpoint/2010/main" val="178935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4AC9-C37B-4E02-A225-58C9FBB9A2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FE8FA6-09EB-4014-B26B-31EC25B4D3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442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AF54D-79F1-4FBB-B3D9-325206B99F2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C14BE77-C158-434B-B162-FE8ABAFFD63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C29E0-AEC0-4E60-A102-F17F3531786E}"/>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9/12/2022</a:t>
            </a:fld>
            <a:endParaRPr lang="en-US"/>
          </a:p>
        </p:txBody>
      </p:sp>
      <p:sp>
        <p:nvSpPr>
          <p:cNvPr id="5" name="Footer Placeholder 4">
            <a:extLst>
              <a:ext uri="{FF2B5EF4-FFF2-40B4-BE49-F238E27FC236}">
                <a16:creationId xmlns:a16="http://schemas.microsoft.com/office/drawing/2014/main" id="{4A6ADECA-9481-4613-821B-D1554DA9C224}"/>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C956AD3-074F-4112-901E-6AC9E271A2F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237835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D92B-30D0-4376-8CE9-BE73BCA0F1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459DD5-3ACF-4231-89D2-E4FB0944C477}"/>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ADF2D3-5819-4C97-8B69-9A645A431297}"/>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648A80-B2A6-4D5F-AFE2-7EC14D5B399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9/12/2022</a:t>
            </a:fld>
            <a:endParaRPr lang="en-US"/>
          </a:p>
        </p:txBody>
      </p:sp>
      <p:sp>
        <p:nvSpPr>
          <p:cNvPr id="6" name="Footer Placeholder 5">
            <a:extLst>
              <a:ext uri="{FF2B5EF4-FFF2-40B4-BE49-F238E27FC236}">
                <a16:creationId xmlns:a16="http://schemas.microsoft.com/office/drawing/2014/main" id="{64885392-3AD1-4B9F-BDE7-E811EE4B8A90}"/>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F553B12-6FF9-461B-B662-2E287CEE306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90588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7D962-2DDE-4D90-AFEB-0AF259A4F7D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808309-9304-455B-99E4-537464DDD40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20CD4-2875-48EA-8AF9-496D552469D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5F9376-4868-43F4-9A2A-6951C726B35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A610D3E-B0F9-4C1C-A524-F283922CCD2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4893AB-4DA9-4155-BA7D-0DA93AAAC2D3}"/>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8" name="Footer Placeholder 7">
            <a:extLst>
              <a:ext uri="{FF2B5EF4-FFF2-40B4-BE49-F238E27FC236}">
                <a16:creationId xmlns:a16="http://schemas.microsoft.com/office/drawing/2014/main" id="{A7EE904F-BEB5-427E-91C5-C887D1E52255}"/>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9" name="Slide Number Placeholder 8">
            <a:extLst>
              <a:ext uri="{FF2B5EF4-FFF2-40B4-BE49-F238E27FC236}">
                <a16:creationId xmlns:a16="http://schemas.microsoft.com/office/drawing/2014/main" id="{78F287E9-DB2B-46C3-9DB2-0902398D45B4}"/>
              </a:ext>
            </a:extLst>
          </p:cNvPr>
          <p:cNvSpPr>
            <a:spLocks noGrp="1"/>
          </p:cNvSpPr>
          <p:nvPr>
            <p:ph type="sldNum" sz="quarter" idx="12"/>
          </p:nvPr>
        </p:nvSpPr>
        <p:spPr/>
        <p:txBody>
          <a:bodyPr/>
          <a:lstStyle/>
          <a:p>
            <a:fld id="{43B963AB-989A-489E-AE33-EB41FB033A09}" type="slidenum">
              <a:rPr lang="en-US" smtClean="0"/>
              <a:pPr/>
              <a:t>‹#›</a:t>
            </a:fld>
            <a:endParaRPr lang="en-US"/>
          </a:p>
        </p:txBody>
      </p:sp>
    </p:spTree>
    <p:extLst>
      <p:ext uri="{BB962C8B-B14F-4D97-AF65-F5344CB8AC3E}">
        <p14:creationId xmlns:p14="http://schemas.microsoft.com/office/powerpoint/2010/main" val="292988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4B55-C98C-44F3-9E04-75CA1C02A2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F07777-7DFE-488E-8FF0-AF885700A5D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4" name="Footer Placeholder 3">
            <a:extLst>
              <a:ext uri="{FF2B5EF4-FFF2-40B4-BE49-F238E27FC236}">
                <a16:creationId xmlns:a16="http://schemas.microsoft.com/office/drawing/2014/main" id="{D42283B2-F1D4-4B18-BA20-EDC87441451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5" name="Slide Number Placeholder 4">
            <a:extLst>
              <a:ext uri="{FF2B5EF4-FFF2-40B4-BE49-F238E27FC236}">
                <a16:creationId xmlns:a16="http://schemas.microsoft.com/office/drawing/2014/main" id="{341D0810-F107-4148-B946-E0FB8D886496}"/>
              </a:ext>
            </a:extLst>
          </p:cNvPr>
          <p:cNvSpPr>
            <a:spLocks noGrp="1"/>
          </p:cNvSpPr>
          <p:nvPr>
            <p:ph type="sldNum" sz="quarter" idx="12"/>
          </p:nvPr>
        </p:nvSpPr>
        <p:spPr/>
        <p:txBody>
          <a:bodyPr/>
          <a:lstStyle/>
          <a:p>
            <a:fld id="{768102A7-0C28-44F0-898D-773E064A07DF}" type="slidenum">
              <a:rPr lang="en-US" smtClean="0"/>
              <a:pPr/>
              <a:t>‹#›</a:t>
            </a:fld>
            <a:endParaRPr lang="en-US"/>
          </a:p>
        </p:txBody>
      </p:sp>
    </p:spTree>
    <p:extLst>
      <p:ext uri="{BB962C8B-B14F-4D97-AF65-F5344CB8AC3E}">
        <p14:creationId xmlns:p14="http://schemas.microsoft.com/office/powerpoint/2010/main" val="1153371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60C90-643E-4B39-97AA-545987962D7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3" name="Footer Placeholder 2">
            <a:extLst>
              <a:ext uri="{FF2B5EF4-FFF2-40B4-BE49-F238E27FC236}">
                <a16:creationId xmlns:a16="http://schemas.microsoft.com/office/drawing/2014/main" id="{D0E9D3B7-E3D2-4F0F-8BEB-D0F893F10649}"/>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4" name="Slide Number Placeholder 3">
            <a:extLst>
              <a:ext uri="{FF2B5EF4-FFF2-40B4-BE49-F238E27FC236}">
                <a16:creationId xmlns:a16="http://schemas.microsoft.com/office/drawing/2014/main" id="{C5BA60A5-4025-415E-8277-A6F9F70B50CF}"/>
              </a:ext>
            </a:extLst>
          </p:cNvPr>
          <p:cNvSpPr>
            <a:spLocks noGrp="1"/>
          </p:cNvSpPr>
          <p:nvPr>
            <p:ph type="sldNum" sz="quarter" idx="12"/>
          </p:nvPr>
        </p:nvSpPr>
        <p:spPr/>
        <p:txBody>
          <a:bodyPr/>
          <a:lstStyle/>
          <a:p>
            <a:fld id="{A2F3BF20-175F-47CA-9386-D7A8446B7C29}" type="slidenum">
              <a:rPr lang="en-US" smtClean="0"/>
              <a:pPr/>
              <a:t>‹#›</a:t>
            </a:fld>
            <a:endParaRPr lang="en-US"/>
          </a:p>
        </p:txBody>
      </p:sp>
    </p:spTree>
    <p:extLst>
      <p:ext uri="{BB962C8B-B14F-4D97-AF65-F5344CB8AC3E}">
        <p14:creationId xmlns:p14="http://schemas.microsoft.com/office/powerpoint/2010/main" val="3743504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E4D8C-EFCC-475C-979B-F8686ADCDF7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DC78DC2-BF0A-4078-947A-D8BA3118ADE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A89E1-4D67-4703-8094-BE925CD311D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70F72F9-138A-4D27-94F5-B2810AD7A96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E207353E-3E74-4855-8A3A-D4B22FCAF5E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0463FEAA-5B95-4BF6-9ABB-74AAB8A9BB14}"/>
              </a:ext>
            </a:extLst>
          </p:cNvPr>
          <p:cNvSpPr>
            <a:spLocks noGrp="1"/>
          </p:cNvSpPr>
          <p:nvPr>
            <p:ph type="sldNum" sz="quarter" idx="12"/>
          </p:nvPr>
        </p:nvSpPr>
        <p:spPr/>
        <p:txBody>
          <a:bodyPr/>
          <a:lstStyle/>
          <a:p>
            <a:fld id="{39724606-A38D-498A-B460-2362EA3C915A}" type="slidenum">
              <a:rPr lang="en-US" smtClean="0"/>
              <a:pPr/>
              <a:t>‹#›</a:t>
            </a:fld>
            <a:endParaRPr lang="en-US"/>
          </a:p>
        </p:txBody>
      </p:sp>
    </p:spTree>
    <p:extLst>
      <p:ext uri="{BB962C8B-B14F-4D97-AF65-F5344CB8AC3E}">
        <p14:creationId xmlns:p14="http://schemas.microsoft.com/office/powerpoint/2010/main" val="117339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4127-5359-425B-85D2-0A5D7A6D961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8AC3F76-0F9D-44B8-B320-5527EED139D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44369F9-7A97-46E8-AFA9-C7017F9427C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593C1D6-5D11-4968-B679-3E1CC6CFCF82}"/>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58A93109-6D71-4EA2-B07F-91E5CB629043}"/>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344AD4A7-BF84-4397-B385-2AD7820F1432}"/>
              </a:ext>
            </a:extLst>
          </p:cNvPr>
          <p:cNvSpPr>
            <a:spLocks noGrp="1"/>
          </p:cNvSpPr>
          <p:nvPr>
            <p:ph type="sldNum" sz="quarter" idx="12"/>
          </p:nvPr>
        </p:nvSpPr>
        <p:spPr/>
        <p:txBody>
          <a:bodyPr/>
          <a:lstStyle/>
          <a:p>
            <a:fld id="{DB1E55EC-528B-4849-B14F-C2768CDCAD28}" type="slidenum">
              <a:rPr lang="en-US" smtClean="0"/>
              <a:pPr/>
              <a:t>‹#›</a:t>
            </a:fld>
            <a:endParaRPr lang="en-US"/>
          </a:p>
        </p:txBody>
      </p:sp>
    </p:spTree>
    <p:extLst>
      <p:ext uri="{BB962C8B-B14F-4D97-AF65-F5344CB8AC3E}">
        <p14:creationId xmlns:p14="http://schemas.microsoft.com/office/powerpoint/2010/main" val="1118814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AF2D2E-0472-425C-8625-002334FD0F4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0688C7-213E-4AC0-9CCB-4B37ADE783B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0D742CE-0BD3-4D70-821B-CFCC3B8AA0B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97C47EE-1537-423B-A9B2-96D7BC867AC1}" type="slidenum">
              <a:rPr lang="en-US" smtClean="0"/>
              <a:t>‹#›</a:t>
            </a:fld>
            <a:endParaRPr lang="en-US"/>
          </a:p>
        </p:txBody>
      </p:sp>
    </p:spTree>
    <p:extLst>
      <p:ext uri="{BB962C8B-B14F-4D97-AF65-F5344CB8AC3E}">
        <p14:creationId xmlns:p14="http://schemas.microsoft.com/office/powerpoint/2010/main" val="401062879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creativecommons.org/licenses/by-sa/4.0/"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png"/><Relationship Id="rId7" Type="http://schemas.openxmlformats.org/officeDocument/2006/relationships/diagramColors" Target="../diagrams/colors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7.png"/><Relationship Id="rId7" Type="http://schemas.openxmlformats.org/officeDocument/2006/relationships/diagramColors" Target="../diagrams/colors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4.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0.png"/><Relationship Id="rId4" Type="http://schemas.openxmlformats.org/officeDocument/2006/relationships/hyperlink" Target="https://itnext.io/permutations-combinations-algorithms-cheat-sheet-68c14879aba5"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hyperlink" Target="https://itnext.io/permutations-combinations-algorithms-cheat-sheet-68c14879aba5"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Dijkstra%27s_algorithm"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51.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diagramLayout" Target="../diagrams/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2.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hyperlink" Target="https://en.wikipedia.org/wiki/A*_search_algorithm" TargetMode="External"/></Relationships>
</file>

<file path=ppt/slides/_rels/slide63.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7.xml"/><Relationship Id="rId7" Type="http://schemas.microsoft.com/office/2007/relationships/diagramDrawing" Target="../diagrams/drawing6.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diagramColors" Target="../diagrams/colors6.xml"/><Relationship Id="rId5" Type="http://schemas.openxmlformats.org/officeDocument/2006/relationships/diagramQuickStyle" Target="../diagrams/quickStyle6.xml"/><Relationship Id="rId10"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diagramLayout" Target="../diagrams/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11.pn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microsoft.com/office/2007/relationships/hdphoto" Target="../media/hdphoto1.wdp"/></Relationships>
</file>

<file path=ppt/slides/_rels/slide7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77.xml.rels><?xml version="1.0" encoding="UTF-8" standalone="yes"?>
<Relationships xmlns="http://schemas.openxmlformats.org/package/2006/relationships"><Relationship Id="rId8" Type="http://schemas.openxmlformats.org/officeDocument/2006/relationships/hyperlink" Target="https://en.wikipedia.org/wiki/A*_search_algorithm" TargetMode="External"/><Relationship Id="rId3" Type="http://schemas.openxmlformats.org/officeDocument/2006/relationships/image" Target="../media/image61.png"/><Relationship Id="rId7" Type="http://schemas.openxmlformats.org/officeDocument/2006/relationships/image" Target="../media/image63.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590.png"/><Relationship Id="rId4" Type="http://schemas.openxmlformats.org/officeDocument/2006/relationships/image" Target="../media/image63.png"/><Relationship Id="rId9" Type="http://schemas.openxmlformats.org/officeDocument/2006/relationships/image" Target="../media/image610.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8.xml.rels><?xml version="1.0" encoding="UTF-8" standalone="yes"?>
<Relationships xmlns="http://schemas.openxmlformats.org/package/2006/relationships"><Relationship Id="rId3" Type="http://schemas.openxmlformats.org/officeDocument/2006/relationships/hyperlink" Target="http://www.aaai.org/Papers/AAAI/1986/AAAI86-027.pdf"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630.png"/><Relationship Id="rId7" Type="http://schemas.openxmlformats.org/officeDocument/2006/relationships/image" Target="../media/image88.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640.png"/><Relationship Id="rId9" Type="http://schemas.openxmlformats.org/officeDocument/2006/relationships/image" Target="../media/image690.png"/></Relationships>
</file>

<file path=ppt/slides/_rels/slide82.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700.png"/><Relationship Id="rId7" Type="http://schemas.openxmlformats.org/officeDocument/2006/relationships/image" Target="../media/image740.png"/><Relationship Id="rId12" Type="http://schemas.openxmlformats.org/officeDocument/2006/relationships/image" Target="../media/image790.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730.png"/><Relationship Id="rId11" Type="http://schemas.openxmlformats.org/officeDocument/2006/relationships/image" Target="../media/image780.png"/><Relationship Id="rId5" Type="http://schemas.openxmlformats.org/officeDocument/2006/relationships/image" Target="../media/image720.png"/><Relationship Id="rId10" Type="http://schemas.openxmlformats.org/officeDocument/2006/relationships/image" Target="../media/image770.png"/><Relationship Id="rId4" Type="http://schemas.openxmlformats.org/officeDocument/2006/relationships/image" Target="../media/image710.png"/><Relationship Id="rId9" Type="http://schemas.openxmlformats.org/officeDocument/2006/relationships/image" Target="../media/image9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7" name="Picture 5"/>
          <p:cNvPicPr>
            <a:picLocks noChangeAspect="1" noChangeArrowheads="1"/>
          </p:cNvPicPr>
          <p:nvPr/>
        </p:nvPicPr>
        <p:blipFill rotWithShape="1">
          <a:blip r:embed="rId3" cstate="print"/>
          <a:srcRect r="5200"/>
          <a:stretch/>
        </p:blipFill>
        <p:spPr bwMode="auto">
          <a:xfrm>
            <a:off x="2642616" y="10"/>
            <a:ext cx="6501384" cy="6857990"/>
          </a:xfrm>
          <a:prstGeom prst="rect">
            <a:avLst/>
          </a:prstGeom>
          <a:noFill/>
        </p:spPr>
      </p:pic>
      <p:sp>
        <p:nvSpPr>
          <p:cNvPr id="76" name="Rectangle 7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6" name="Rectangle 4"/>
          <p:cNvSpPr>
            <a:spLocks noGrp="1" noChangeArrowheads="1"/>
          </p:cNvSpPr>
          <p:nvPr>
            <p:ph type="ctrTitle"/>
          </p:nvPr>
        </p:nvSpPr>
        <p:spPr>
          <a:xfrm>
            <a:off x="358485" y="1122363"/>
            <a:ext cx="3017520" cy="3204134"/>
          </a:xfrm>
        </p:spPr>
        <p:txBody>
          <a:bodyPr anchor="b">
            <a:noAutofit/>
          </a:bodyPr>
          <a:lstStyle/>
          <a:p>
            <a:pPr algn="l"/>
            <a:r>
              <a:rPr lang="en-US" sz="2400" dirty="0"/>
              <a:t>CS 5/7320 </a:t>
            </a:r>
            <a:br>
              <a:rPr lang="en-US" sz="2400" dirty="0"/>
            </a:br>
            <a:r>
              <a:rPr lang="en-US" sz="2400" dirty="0"/>
              <a:t>Artificial Intelligence</a:t>
            </a:r>
            <a:br>
              <a:rPr lang="en-US" sz="3200" dirty="0"/>
            </a:br>
            <a:br>
              <a:rPr lang="en-US" sz="3200" dirty="0"/>
            </a:br>
            <a:r>
              <a:rPr lang="en-US" sz="3200" dirty="0"/>
              <a:t>Solving problems by searching</a:t>
            </a:r>
            <a:br>
              <a:rPr lang="en-US" sz="3200" dirty="0"/>
            </a:br>
            <a:r>
              <a:rPr lang="en-US" sz="2000" dirty="0"/>
              <a:t>AIMA Chapter 3</a:t>
            </a:r>
            <a:endParaRPr lang="en-US" sz="3200" dirty="0"/>
          </a:p>
        </p:txBody>
      </p:sp>
      <p:sp>
        <p:nvSpPr>
          <p:cNvPr id="3075" name="Rectangle 3"/>
          <p:cNvSpPr>
            <a:spLocks noGrp="1" noChangeArrowheads="1"/>
          </p:cNvSpPr>
          <p:nvPr>
            <p:ph type="subTitle" idx="1"/>
          </p:nvPr>
        </p:nvSpPr>
        <p:spPr>
          <a:xfrm>
            <a:off x="259081" y="4872922"/>
            <a:ext cx="3017519" cy="1208141"/>
          </a:xfrm>
        </p:spPr>
        <p:txBody>
          <a:bodyPr>
            <a:normAutofit/>
          </a:bodyPr>
          <a:lstStyle/>
          <a:p>
            <a:pPr algn="l"/>
            <a:r>
              <a:rPr lang="en-US" dirty="0"/>
              <a:t>Slides by Michael Hahsler</a:t>
            </a:r>
            <a:br>
              <a:rPr lang="en-US" dirty="0"/>
            </a:br>
            <a:r>
              <a:rPr lang="en-US" sz="1400" dirty="0"/>
              <a:t>based on slides by Svetlana </a:t>
            </a:r>
            <a:r>
              <a:rPr lang="en-US" sz="1400" dirty="0" err="1"/>
              <a:t>Lazepnik</a:t>
            </a:r>
            <a:r>
              <a:rPr lang="en-US" sz="1400" dirty="0"/>
              <a:t> with figures from the AIMA textbook.</a:t>
            </a:r>
          </a:p>
        </p:txBody>
      </p:sp>
      <p:sp>
        <p:nvSpPr>
          <p:cNvPr id="78" name="Rectangle 7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4" descr="Creative Commons License">
            <a:extLst>
              <a:ext uri="{FF2B5EF4-FFF2-40B4-BE49-F238E27FC236}">
                <a16:creationId xmlns:a16="http://schemas.microsoft.com/office/drawing/2014/main" id="{DD0046E9-1953-4A65-8AFE-6A01CBC5CF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5785788"/>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6ABB877-EDDD-49CF-96C5-57C1990E3D8A}"/>
              </a:ext>
            </a:extLst>
          </p:cNvPr>
          <p:cNvSpPr txBox="1"/>
          <p:nvPr/>
        </p:nvSpPr>
        <p:spPr>
          <a:xfrm>
            <a:off x="296569" y="6196601"/>
            <a:ext cx="3017521" cy="430887"/>
          </a:xfrm>
          <a:prstGeom prst="rect">
            <a:avLst/>
          </a:prstGeom>
          <a:noFill/>
        </p:spPr>
        <p:txBody>
          <a:bodyPr wrap="square">
            <a:spAutoFit/>
          </a:bodyPr>
          <a:lstStyle/>
          <a:p>
            <a:r>
              <a:rPr lang="en-US" sz="1100" b="0" i="0" dirty="0">
                <a:solidFill>
                  <a:schemeClr val="tx1">
                    <a:lumMod val="50000"/>
                  </a:schemeClr>
                </a:solidFill>
                <a:effectLst/>
                <a:latin typeface="source sans pro" panose="020B0503030403020204" pitchFamily="34" charset="0"/>
              </a:rPr>
              <a:t>This work is licensed under a </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source sans pro" panose="020B0503030403020204" pitchFamily="34" charset="0"/>
              </a:rPr>
              <a:t>.</a:t>
            </a:r>
            <a:endParaRPr lang="en-US" sz="1100" dirty="0">
              <a:solidFill>
                <a:schemeClr val="tx1">
                  <a:lumMod val="50000"/>
                </a:schemeClr>
              </a:solidFill>
            </a:endParaRPr>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1"/>
            <p:extLst>
              <p:ext uri="{D42A27DB-BD31-4B8C-83A1-F6EECF244321}">
                <p14:modId xmlns:p14="http://schemas.microsoft.com/office/powerpoint/2010/main" val="339594207"/>
              </p:ext>
            </p:extLst>
          </p:nvPr>
        </p:nvGraphicFramePr>
        <p:xfrm>
          <a:off x="632367" y="1482061"/>
          <a:ext cx="3711033" cy="27631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4991100" y="1488916"/>
            <a:ext cx="2876550" cy="1569660"/>
          </a:xfrm>
          <a:prstGeom prst="rect">
            <a:avLst/>
          </a:prstGeom>
        </p:spPr>
        <p:txBody>
          <a:bodyPr wrap="square">
            <a:spAutoFit/>
          </a:bodyPr>
          <a:lstStyle/>
          <a:p>
            <a:r>
              <a:rPr lang="en-US" sz="2400" b="1" dirty="0"/>
              <a:t>How do we find the optimal solution (sequence of actions/states)?</a:t>
            </a:r>
          </a:p>
        </p:txBody>
      </p:sp>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D66FCBEC-A505-4959-BF00-0EC0DA8BC809}"/>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16" name="TextBox 15">
            <a:extLst>
              <a:ext uri="{FF2B5EF4-FFF2-40B4-BE49-F238E27FC236}">
                <a16:creationId xmlns:a16="http://schemas.microsoft.com/office/drawing/2014/main" id="{75524F9B-6A07-4069-9BA7-639648444157}"/>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TextBox 2">
            <a:extLst>
              <a:ext uri="{FF2B5EF4-FFF2-40B4-BE49-F238E27FC236}">
                <a16:creationId xmlns:a16="http://schemas.microsoft.com/office/drawing/2014/main" id="{C7D860EE-A5CB-47C5-B487-2A94B255A892}"/>
              </a:ext>
            </a:extLst>
          </p:cNvPr>
          <p:cNvSpPr txBox="1"/>
          <p:nvPr/>
        </p:nvSpPr>
        <p:spPr>
          <a:xfrm>
            <a:off x="5334000" y="3340416"/>
            <a:ext cx="1752600" cy="400110"/>
          </a:xfrm>
          <a:prstGeom prst="rect">
            <a:avLst/>
          </a:prstGeom>
          <a:noFill/>
        </p:spPr>
        <p:txBody>
          <a:bodyPr wrap="square" rtlCol="0">
            <a:spAutoFit/>
          </a:bodyPr>
          <a:lstStyle/>
          <a:p>
            <a:pPr algn="ctr"/>
            <a:r>
              <a:rPr lang="en-US" sz="2000" b="1" dirty="0"/>
              <a:t>State space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1"/>
          </p:nvPr>
        </p:nvGraphicFramePr>
        <p:xfrm>
          <a:off x="632367" y="1482061"/>
          <a:ext cx="3711033" cy="27631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4991100" y="1488916"/>
            <a:ext cx="2876550" cy="1569660"/>
          </a:xfrm>
          <a:prstGeom prst="rect">
            <a:avLst/>
          </a:prstGeom>
        </p:spPr>
        <p:txBody>
          <a:bodyPr wrap="square">
            <a:spAutoFit/>
          </a:bodyPr>
          <a:lstStyle/>
          <a:p>
            <a:r>
              <a:rPr lang="en-US" sz="2400" b="1" dirty="0"/>
              <a:t>How do we find the optimal solution (sequence of actions/states)?</a:t>
            </a:r>
          </a:p>
        </p:txBody>
      </p:sp>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TextBox 2">
            <a:extLst>
              <a:ext uri="{FF2B5EF4-FFF2-40B4-BE49-F238E27FC236}">
                <a16:creationId xmlns:a16="http://schemas.microsoft.com/office/drawing/2014/main" id="{75C77B91-470E-4D83-B04D-01194B871D1C}"/>
              </a:ext>
            </a:extLst>
          </p:cNvPr>
          <p:cNvSpPr txBox="1"/>
          <p:nvPr/>
        </p:nvSpPr>
        <p:spPr>
          <a:xfrm>
            <a:off x="838200" y="4724400"/>
            <a:ext cx="1581149" cy="13234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2000" dirty="0"/>
              <a:t>Construct a search tree for the state space graph!</a:t>
            </a:r>
          </a:p>
        </p:txBody>
      </p:sp>
      <p:sp>
        <p:nvSpPr>
          <p:cNvPr id="4" name="Arrow: Right 3">
            <a:extLst>
              <a:ext uri="{FF2B5EF4-FFF2-40B4-BE49-F238E27FC236}">
                <a16:creationId xmlns:a16="http://schemas.microsoft.com/office/drawing/2014/main" id="{8E275448-7194-49A8-9718-B24D47A51189}"/>
              </a:ext>
            </a:extLst>
          </p:cNvPr>
          <p:cNvSpPr/>
          <p:nvPr/>
        </p:nvSpPr>
        <p:spPr>
          <a:xfrm flipH="1">
            <a:off x="2590800" y="5105400"/>
            <a:ext cx="722156" cy="457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B1FA59E-D51B-462E-80A8-BBD43C78A614}"/>
              </a:ext>
            </a:extLst>
          </p:cNvPr>
          <p:cNvSpPr txBox="1"/>
          <p:nvPr/>
        </p:nvSpPr>
        <p:spPr>
          <a:xfrm>
            <a:off x="5334000" y="3340416"/>
            <a:ext cx="1752600" cy="400110"/>
          </a:xfrm>
          <a:prstGeom prst="rect">
            <a:avLst/>
          </a:prstGeom>
          <a:noFill/>
        </p:spPr>
        <p:txBody>
          <a:bodyPr wrap="square" rtlCol="0">
            <a:spAutoFit/>
          </a:bodyPr>
          <a:lstStyle/>
          <a:p>
            <a:pPr algn="ctr"/>
            <a:r>
              <a:rPr lang="en-US" sz="2000" b="1" dirty="0"/>
              <a:t>State space</a:t>
            </a:r>
          </a:p>
        </p:txBody>
      </p:sp>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Tree>
    <p:extLst>
      <p:ext uri="{BB962C8B-B14F-4D97-AF65-F5344CB8AC3E}">
        <p14:creationId xmlns:p14="http://schemas.microsoft.com/office/powerpoint/2010/main" val="993168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35FE1E2-6862-4B7C-9BCA-FCC147456DF1}"/>
              </a:ext>
            </a:extLst>
          </p:cNvPr>
          <p:cNvGrpSpPr/>
          <p:nvPr/>
        </p:nvGrpSpPr>
        <p:grpSpPr>
          <a:xfrm>
            <a:off x="5175743" y="3384655"/>
            <a:ext cx="1301257" cy="525936"/>
            <a:chOff x="1219200" y="5045074"/>
            <a:chExt cx="2289484" cy="431902"/>
          </a:xfrm>
        </p:grpSpPr>
        <p:cxnSp>
          <p:nvCxnSpPr>
            <p:cNvPr id="36" name="Straight Connector 35">
              <a:extLst>
                <a:ext uri="{FF2B5EF4-FFF2-40B4-BE49-F238E27FC236}">
                  <a16:creationId xmlns:a16="http://schemas.microsoft.com/office/drawing/2014/main" id="{33E656F0-7E44-4750-A40B-08B26E1C2881}"/>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98E7255-DDDF-4DB3-B9D7-63987FDC9C4F}"/>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018F8CBD-0FF9-413A-B4D5-AAC5A8B148C2}"/>
              </a:ext>
            </a:extLst>
          </p:cNvPr>
          <p:cNvSpPr/>
          <p:nvPr/>
        </p:nvSpPr>
        <p:spPr>
          <a:xfrm>
            <a:off x="4876800" y="3502223"/>
            <a:ext cx="1226312" cy="307777"/>
          </a:xfrm>
          <a:prstGeom prst="rect">
            <a:avLst/>
          </a:prstGeom>
        </p:spPr>
        <p:txBody>
          <a:bodyPr wrap="square">
            <a:spAutoFit/>
          </a:bodyPr>
          <a:lstStyle/>
          <a:p>
            <a:pPr algn="ctr"/>
            <a:r>
              <a:rPr lang="en-US" sz="1400" dirty="0"/>
              <a:t>Cycle</a:t>
            </a:r>
            <a:endParaRPr lang="en-US" dirty="0"/>
          </a:p>
        </p:txBody>
      </p:sp>
      <p:sp>
        <p:nvSpPr>
          <p:cNvPr id="20482" name="Rectangle 2"/>
          <p:cNvSpPr>
            <a:spLocks noGrp="1" noChangeArrowheads="1"/>
          </p:cNvSpPr>
          <p:nvPr>
            <p:ph type="title"/>
          </p:nvPr>
        </p:nvSpPr>
        <p:spPr/>
        <p:txBody>
          <a:bodyPr/>
          <a:lstStyle/>
          <a:p>
            <a:r>
              <a:rPr lang="en-US" dirty="0"/>
              <a:t>Search tree</a:t>
            </a:r>
          </a:p>
        </p:txBody>
      </p:sp>
      <p:sp>
        <p:nvSpPr>
          <p:cNvPr id="20483" name="Rectangle 3"/>
          <p:cNvSpPr>
            <a:spLocks noGrp="1" noChangeArrowheads="1"/>
          </p:cNvSpPr>
          <p:nvPr>
            <p:ph idx="1"/>
          </p:nvPr>
        </p:nvSpPr>
        <p:spPr>
          <a:xfrm>
            <a:off x="628650" y="1825624"/>
            <a:ext cx="4400550" cy="4667249"/>
          </a:xfrm>
        </p:spPr>
        <p:txBody>
          <a:bodyPr>
            <a:normAutofit fontScale="85000" lnSpcReduction="10000"/>
          </a:bodyPr>
          <a:lstStyle/>
          <a:p>
            <a:r>
              <a:rPr lang="en-US" dirty="0"/>
              <a:t>Superimpose a “what if” tree of possible actions and outcomes (states) on the state space graph.</a:t>
            </a:r>
          </a:p>
          <a:p>
            <a:r>
              <a:rPr lang="en-US" dirty="0"/>
              <a:t>The</a:t>
            </a:r>
            <a:r>
              <a:rPr lang="en-US" b="1" dirty="0">
                <a:solidFill>
                  <a:srgbClr val="FF0000"/>
                </a:solidFill>
              </a:rPr>
              <a:t> Root node</a:t>
            </a:r>
            <a:r>
              <a:rPr lang="en-US" dirty="0"/>
              <a:t> represents the initial stare.</a:t>
            </a:r>
          </a:p>
          <a:p>
            <a:r>
              <a:rPr lang="en-US" dirty="0"/>
              <a:t>An action child node is reached by an </a:t>
            </a:r>
            <a:r>
              <a:rPr lang="en-US" b="1" dirty="0">
                <a:solidFill>
                  <a:srgbClr val="FF0000"/>
                </a:solidFill>
              </a:rPr>
              <a:t>edge</a:t>
            </a:r>
            <a:r>
              <a:rPr lang="en-US" dirty="0"/>
              <a:t> representing an action. The corresponding state is defined by the transition model.</a:t>
            </a:r>
          </a:p>
          <a:p>
            <a:r>
              <a:rPr lang="en-US" dirty="0"/>
              <a:t>Trees have no </a:t>
            </a:r>
            <a:r>
              <a:rPr lang="en-US" b="1" dirty="0">
                <a:solidFill>
                  <a:srgbClr val="FF0000"/>
                </a:solidFill>
              </a:rPr>
              <a:t>cycles </a:t>
            </a:r>
            <a:r>
              <a:rPr lang="en-US" dirty="0"/>
              <a:t>or</a:t>
            </a:r>
            <a:r>
              <a:rPr lang="en-US" b="1" dirty="0">
                <a:solidFill>
                  <a:srgbClr val="FF0000"/>
                </a:solidFill>
              </a:rPr>
              <a:t> redundant paths</a:t>
            </a:r>
            <a:r>
              <a:rPr lang="en-US" dirty="0"/>
              <a:t>. Cycles in the search space need to be broken. Removing redundant paths improves search efficiency.</a:t>
            </a:r>
          </a:p>
          <a:p>
            <a:r>
              <a:rPr lang="en-US" dirty="0"/>
              <a:t>A </a:t>
            </a:r>
            <a:r>
              <a:rPr lang="en-US" b="1" dirty="0">
                <a:solidFill>
                  <a:srgbClr val="FF0000"/>
                </a:solidFill>
              </a:rPr>
              <a:t>path</a:t>
            </a:r>
            <a:r>
              <a:rPr lang="en-US" dirty="0"/>
              <a:t> through the tree corresponds to a sequence of actions (states).</a:t>
            </a:r>
          </a:p>
          <a:p>
            <a:r>
              <a:rPr lang="en-US" dirty="0"/>
              <a:t>A </a:t>
            </a:r>
            <a:r>
              <a:rPr lang="en-US" b="1" dirty="0">
                <a:solidFill>
                  <a:srgbClr val="FF0000"/>
                </a:solidFill>
              </a:rPr>
              <a:t>solution</a:t>
            </a:r>
            <a:r>
              <a:rPr lang="en-US" dirty="0"/>
              <a:t> is a path ending in a node representing a goal state.</a:t>
            </a:r>
          </a:p>
          <a:p>
            <a:r>
              <a:rPr lang="en-US" b="1" dirty="0">
                <a:solidFill>
                  <a:srgbClr val="FF0000"/>
                </a:solidFill>
              </a:rPr>
              <a:t>Nodes vs. states</a:t>
            </a:r>
            <a:r>
              <a:rPr lang="en-US" b="1" dirty="0"/>
              <a:t>: </a:t>
            </a:r>
            <a:r>
              <a:rPr lang="en-US" dirty="0"/>
              <a:t>Each node represents a state of the environment. It contains the data structure that creates the search tree.</a:t>
            </a:r>
          </a:p>
        </p:txBody>
      </p:sp>
      <p:grpSp>
        <p:nvGrpSpPr>
          <p:cNvPr id="8" name="Group 7"/>
          <p:cNvGrpSpPr/>
          <p:nvPr/>
        </p:nvGrpSpPr>
        <p:grpSpPr>
          <a:xfrm>
            <a:off x="5715000" y="1591270"/>
            <a:ext cx="3073813" cy="4646588"/>
            <a:chOff x="2667000" y="1792069"/>
            <a:chExt cx="3073813" cy="4646588"/>
          </a:xfrm>
        </p:grpSpPr>
        <p:sp>
          <p:nvSpPr>
            <p:cNvPr id="9" name="TextBox 8"/>
            <p:cNvSpPr txBox="1"/>
            <p:nvPr/>
          </p:nvSpPr>
          <p:spPr>
            <a:xfrm>
              <a:off x="2667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0" name="TextBox 9"/>
            <p:cNvSpPr txBox="1"/>
            <p:nvPr/>
          </p:nvSpPr>
          <p:spPr>
            <a:xfrm>
              <a:off x="3429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1" name="TextBox 10"/>
            <p:cNvSpPr txBox="1"/>
            <p:nvPr/>
          </p:nvSpPr>
          <p:spPr>
            <a:xfrm>
              <a:off x="4200012"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2" name="TextBox 11"/>
            <p:cNvSpPr txBox="1"/>
            <p:nvPr/>
          </p:nvSpPr>
          <p:spPr>
            <a:xfrm>
              <a:off x="4885812" y="35814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3" name="Oval 12"/>
            <p:cNvSpPr/>
            <p:nvPr/>
          </p:nvSpPr>
          <p:spPr>
            <a:xfrm>
              <a:off x="4419600" y="24384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rot="5400000">
              <a:off x="3955863"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3346262"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2949480" y="4670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3308162" y="5931686"/>
              <a:ext cx="3048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18" name="Straight Arrow Connector 17"/>
            <p:cNvCxnSpPr/>
            <p:nvPr/>
          </p:nvCxnSpPr>
          <p:spPr>
            <a:xfrm rot="5400000">
              <a:off x="3389953" y="5453115"/>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4533900"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6200000" flipH="1">
              <a:off x="3924300"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3406680"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4092484"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4549683"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flipH="1">
              <a:off x="4658123" y="3657601"/>
              <a:ext cx="447282" cy="65423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16200000" flipH="1">
              <a:off x="5159283" y="3756118"/>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962400" y="1792069"/>
              <a:ext cx="1447800" cy="646331"/>
            </a:xfrm>
            <a:prstGeom prst="rect">
              <a:avLst/>
            </a:prstGeom>
          </p:spPr>
          <p:txBody>
            <a:bodyPr wrap="square">
              <a:spAutoFit/>
            </a:bodyPr>
            <a:lstStyle/>
            <a:p>
              <a:pPr algn="ctr"/>
              <a:r>
                <a:rPr lang="en-US" dirty="0"/>
                <a:t>Root node  = </a:t>
              </a:r>
              <a:r>
                <a:rPr lang="en-US" b="1" dirty="0"/>
                <a:t>Initial state</a:t>
              </a:r>
            </a:p>
          </p:txBody>
        </p:sp>
        <p:sp>
          <p:nvSpPr>
            <p:cNvPr id="27" name="Rectangle 26"/>
            <p:cNvSpPr/>
            <p:nvPr/>
          </p:nvSpPr>
          <p:spPr>
            <a:xfrm>
              <a:off x="2748904" y="3087821"/>
              <a:ext cx="1226312" cy="369332"/>
            </a:xfrm>
            <a:prstGeom prst="rect">
              <a:avLst/>
            </a:prstGeom>
          </p:spPr>
          <p:txBody>
            <a:bodyPr wrap="square">
              <a:spAutoFit/>
            </a:bodyPr>
            <a:lstStyle/>
            <a:p>
              <a:pPr algn="ctr"/>
              <a:r>
                <a:rPr lang="en-US" dirty="0"/>
                <a:t>Child node</a:t>
              </a:r>
            </a:p>
          </p:txBody>
        </p:sp>
        <p:sp>
          <p:nvSpPr>
            <p:cNvPr id="28" name="Rectangle 27"/>
            <p:cNvSpPr/>
            <p:nvPr/>
          </p:nvSpPr>
          <p:spPr>
            <a:xfrm>
              <a:off x="2826153" y="2657053"/>
              <a:ext cx="1477777" cy="369332"/>
            </a:xfrm>
            <a:prstGeom prst="rect">
              <a:avLst/>
            </a:prstGeom>
          </p:spPr>
          <p:txBody>
            <a:bodyPr wrap="none">
              <a:spAutoFit/>
            </a:bodyPr>
            <a:lstStyle/>
            <a:p>
              <a:r>
                <a:rPr lang="en-US" dirty="0"/>
                <a:t>Edge = </a:t>
              </a:r>
              <a:r>
                <a:rPr lang="en-US" b="1" dirty="0"/>
                <a:t>Action</a:t>
              </a:r>
            </a:p>
          </p:txBody>
        </p:sp>
        <p:sp>
          <p:nvSpPr>
            <p:cNvPr id="29" name="Rectangle 28"/>
            <p:cNvSpPr/>
            <p:nvPr/>
          </p:nvSpPr>
          <p:spPr>
            <a:xfrm>
              <a:off x="3749690" y="5792326"/>
              <a:ext cx="1991123" cy="646331"/>
            </a:xfrm>
            <a:prstGeom prst="rect">
              <a:avLst/>
            </a:prstGeom>
          </p:spPr>
          <p:txBody>
            <a:bodyPr wrap="none">
              <a:spAutoFit/>
            </a:bodyPr>
            <a:lstStyle/>
            <a:p>
              <a:r>
                <a:rPr lang="en-US" dirty="0"/>
                <a:t>Node representing </a:t>
              </a:r>
              <a:br>
                <a:rPr lang="en-US" dirty="0"/>
              </a:br>
              <a:r>
                <a:rPr lang="en-US" dirty="0"/>
                <a:t>a </a:t>
              </a:r>
              <a:r>
                <a:rPr lang="en-US" b="1" dirty="0"/>
                <a:t>Goal state</a:t>
              </a:r>
            </a:p>
          </p:txBody>
        </p:sp>
        <p:sp>
          <p:nvSpPr>
            <p:cNvPr id="30" name="Oval 29"/>
            <p:cNvSpPr/>
            <p:nvPr/>
          </p:nvSpPr>
          <p:spPr>
            <a:xfrm>
              <a:off x="38100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276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0292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419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Freeform: Shape 1">
            <a:extLst>
              <a:ext uri="{FF2B5EF4-FFF2-40B4-BE49-F238E27FC236}">
                <a16:creationId xmlns:a16="http://schemas.microsoft.com/office/drawing/2014/main" id="{3DB9A189-8193-43AF-BBBF-E036969E73F7}"/>
              </a:ext>
            </a:extLst>
          </p:cNvPr>
          <p:cNvSpPr/>
          <p:nvPr/>
        </p:nvSpPr>
        <p:spPr>
          <a:xfrm>
            <a:off x="5956384" y="3280240"/>
            <a:ext cx="884889" cy="869795"/>
          </a:xfrm>
          <a:custGeom>
            <a:avLst/>
            <a:gdLst>
              <a:gd name="connsiteX0" fmla="*/ 305026 w 884889"/>
              <a:gd name="connsiteY0" fmla="*/ 869795 h 869795"/>
              <a:gd name="connsiteX1" fmla="*/ 26245 w 884889"/>
              <a:gd name="connsiteY1" fmla="*/ 289932 h 869795"/>
              <a:gd name="connsiteX2" fmla="*/ 884889 w 884889"/>
              <a:gd name="connsiteY2" fmla="*/ 0 h 869795"/>
              <a:gd name="connsiteX3" fmla="*/ 884889 w 884889"/>
              <a:gd name="connsiteY3" fmla="*/ 0 h 869795"/>
            </a:gdLst>
            <a:ahLst/>
            <a:cxnLst>
              <a:cxn ang="0">
                <a:pos x="connsiteX0" y="connsiteY0"/>
              </a:cxn>
              <a:cxn ang="0">
                <a:pos x="connsiteX1" y="connsiteY1"/>
              </a:cxn>
              <a:cxn ang="0">
                <a:pos x="connsiteX2" y="connsiteY2"/>
              </a:cxn>
              <a:cxn ang="0">
                <a:pos x="connsiteX3" y="connsiteY3"/>
              </a:cxn>
            </a:cxnLst>
            <a:rect l="l" t="t" r="r" b="b"/>
            <a:pathLst>
              <a:path w="884889" h="869795">
                <a:moveTo>
                  <a:pt x="305026" y="869795"/>
                </a:moveTo>
                <a:cubicBezTo>
                  <a:pt x="117313" y="652346"/>
                  <a:pt x="-70399" y="434898"/>
                  <a:pt x="26245" y="289932"/>
                </a:cubicBezTo>
                <a:cubicBezTo>
                  <a:pt x="122889" y="144966"/>
                  <a:pt x="884889" y="0"/>
                  <a:pt x="884889" y="0"/>
                </a:cubicBezTo>
                <a:lnTo>
                  <a:pt x="884889" y="0"/>
                </a:lnTo>
              </a:path>
            </a:pathLst>
          </a:cu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39" name="Rectangle 38">
            <a:extLst>
              <a:ext uri="{FF2B5EF4-FFF2-40B4-BE49-F238E27FC236}">
                <a16:creationId xmlns:a16="http://schemas.microsoft.com/office/drawing/2014/main" id="{9105FE34-4611-45AF-B2C8-50E2984917BF}"/>
              </a:ext>
            </a:extLst>
          </p:cNvPr>
          <p:cNvSpPr/>
          <p:nvPr/>
        </p:nvSpPr>
        <p:spPr>
          <a:xfrm>
            <a:off x="6883281" y="5195275"/>
            <a:ext cx="1533009" cy="369332"/>
          </a:xfrm>
          <a:prstGeom prst="rect">
            <a:avLst/>
          </a:prstGeom>
        </p:spPr>
        <p:txBody>
          <a:bodyPr wrap="square">
            <a:spAutoFit/>
          </a:bodyPr>
          <a:lstStyle/>
          <a:p>
            <a:pPr algn="ctr"/>
            <a:r>
              <a:rPr lang="en-US" dirty="0">
                <a:solidFill>
                  <a:schemeClr val="accent2"/>
                </a:solidFill>
              </a:rPr>
              <a:t>Solution path</a:t>
            </a:r>
          </a:p>
        </p:txBody>
      </p:sp>
      <p:sp>
        <p:nvSpPr>
          <p:cNvPr id="42" name="Rectangle 41">
            <a:extLst>
              <a:ext uri="{FF2B5EF4-FFF2-40B4-BE49-F238E27FC236}">
                <a16:creationId xmlns:a16="http://schemas.microsoft.com/office/drawing/2014/main" id="{B22A040B-3919-4942-B7C7-64E7EB35E7F9}"/>
              </a:ext>
            </a:extLst>
          </p:cNvPr>
          <p:cNvSpPr/>
          <p:nvPr/>
        </p:nvSpPr>
        <p:spPr>
          <a:xfrm>
            <a:off x="7086600" y="3352800"/>
            <a:ext cx="1226312" cy="523220"/>
          </a:xfrm>
          <a:prstGeom prst="rect">
            <a:avLst/>
          </a:prstGeom>
        </p:spPr>
        <p:txBody>
          <a:bodyPr wrap="square">
            <a:spAutoFit/>
          </a:bodyPr>
          <a:lstStyle/>
          <a:p>
            <a:pPr algn="ctr"/>
            <a:r>
              <a:rPr lang="en-US" sz="1400" dirty="0"/>
              <a:t>Redundant</a:t>
            </a:r>
          </a:p>
          <a:p>
            <a:pPr algn="ctr"/>
            <a:r>
              <a:rPr lang="en-US" sz="1400" dirty="0"/>
              <a:t>path</a:t>
            </a:r>
          </a:p>
        </p:txBody>
      </p:sp>
      <p:grpSp>
        <p:nvGrpSpPr>
          <p:cNvPr id="43" name="Group 42">
            <a:extLst>
              <a:ext uri="{FF2B5EF4-FFF2-40B4-BE49-F238E27FC236}">
                <a16:creationId xmlns:a16="http://schemas.microsoft.com/office/drawing/2014/main" id="{55989EFE-E4C9-4186-8D71-597B85C68F60}"/>
              </a:ext>
            </a:extLst>
          </p:cNvPr>
          <p:cNvGrpSpPr/>
          <p:nvPr/>
        </p:nvGrpSpPr>
        <p:grpSpPr>
          <a:xfrm>
            <a:off x="7362034" y="3429000"/>
            <a:ext cx="943766" cy="384232"/>
            <a:chOff x="1219200" y="5045074"/>
            <a:chExt cx="2289484" cy="431902"/>
          </a:xfrm>
        </p:grpSpPr>
        <p:cxnSp>
          <p:nvCxnSpPr>
            <p:cNvPr id="44" name="Straight Connector 43">
              <a:extLst>
                <a:ext uri="{FF2B5EF4-FFF2-40B4-BE49-F238E27FC236}">
                  <a16:creationId xmlns:a16="http://schemas.microsoft.com/office/drawing/2014/main" id="{BD597AAC-0047-4B0F-894D-F6241ACEEBDE}"/>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9E55B2-4647-400B-A3B5-90BA76DA7834}"/>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 name="Straight Arrow Connector 2">
            <a:extLst>
              <a:ext uri="{FF2B5EF4-FFF2-40B4-BE49-F238E27FC236}">
                <a16:creationId xmlns:a16="http://schemas.microsoft.com/office/drawing/2014/main" id="{59FEBE58-4685-386B-C6A7-3FCF7BF2B1BC}"/>
              </a:ext>
            </a:extLst>
          </p:cNvPr>
          <p:cNvCxnSpPr>
            <a:cxnSpLocks/>
          </p:cNvCxnSpPr>
          <p:nvPr/>
        </p:nvCxnSpPr>
        <p:spPr>
          <a:xfrm flipH="1">
            <a:off x="6660962" y="5031734"/>
            <a:ext cx="402461" cy="6717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a16="http://schemas.microsoft.com/office/drawing/2014/main" id="{66652061-1483-0B6B-D242-4D99CEB6E2C5}"/>
              </a:ext>
            </a:extLst>
          </p:cNvPr>
          <p:cNvCxnSpPr>
            <a:cxnSpLocks/>
            <a:endCxn id="31" idx="6"/>
          </p:cNvCxnSpPr>
          <p:nvPr/>
        </p:nvCxnSpPr>
        <p:spPr>
          <a:xfrm flipH="1">
            <a:off x="6629400" y="2610713"/>
            <a:ext cx="957006" cy="1652725"/>
          </a:xfrm>
          <a:prstGeom prst="line">
            <a:avLst/>
          </a:prstGeom>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a16="http://schemas.microsoft.com/office/drawing/2014/main" id="{C40584B3-7C87-585A-C5D4-0C685F7A8CAC}"/>
              </a:ext>
            </a:extLst>
          </p:cNvPr>
          <p:cNvCxnSpPr>
            <a:cxnSpLocks/>
            <a:stCxn id="31" idx="6"/>
          </p:cNvCxnSpPr>
          <p:nvPr/>
        </p:nvCxnSpPr>
        <p:spPr>
          <a:xfrm>
            <a:off x="6629400" y="4263438"/>
            <a:ext cx="426289" cy="777941"/>
          </a:xfrm>
          <a:prstGeom prst="line">
            <a:avLst/>
          </a:prstGeom>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48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48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4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9027-A669-4E9F-88BB-9B65EE4BFAAE}"/>
              </a:ext>
            </a:extLst>
          </p:cNvPr>
          <p:cNvSpPr>
            <a:spLocks noGrp="1"/>
          </p:cNvSpPr>
          <p:nvPr>
            <p:ph type="title"/>
          </p:nvPr>
        </p:nvSpPr>
        <p:spPr/>
        <p:txBody>
          <a:bodyPr/>
          <a:lstStyle/>
          <a:p>
            <a:r>
              <a:rPr lang="en-US" dirty="0"/>
              <a:t>Differences between typical Tree search and AI search</a:t>
            </a:r>
          </a:p>
        </p:txBody>
      </p:sp>
      <p:sp>
        <p:nvSpPr>
          <p:cNvPr id="4" name="Content Placeholder 3">
            <a:extLst>
              <a:ext uri="{FF2B5EF4-FFF2-40B4-BE49-F238E27FC236}">
                <a16:creationId xmlns:a16="http://schemas.microsoft.com/office/drawing/2014/main" id="{416DDDA6-AE40-4D9F-B2FA-432DA7239574}"/>
              </a:ext>
            </a:extLst>
          </p:cNvPr>
          <p:cNvSpPr>
            <a:spLocks noGrp="1"/>
          </p:cNvSpPr>
          <p:nvPr>
            <p:ph sz="half" idx="1"/>
          </p:nvPr>
        </p:nvSpPr>
        <p:spPr>
          <a:xfrm>
            <a:off x="628650" y="1825625"/>
            <a:ext cx="3257550" cy="4351338"/>
          </a:xfrm>
        </p:spPr>
        <p:txBody>
          <a:bodyPr>
            <a:normAutofit fontScale="85000" lnSpcReduction="20000"/>
          </a:bodyPr>
          <a:lstStyle/>
          <a:p>
            <a:pPr marL="0" indent="0" algn="ctr">
              <a:buNone/>
            </a:pPr>
            <a:r>
              <a:rPr lang="en-US" b="1" dirty="0"/>
              <a:t>Typical tree search</a:t>
            </a:r>
          </a:p>
          <a:p>
            <a:pPr marL="0" indent="0" algn="ctr">
              <a:buNone/>
            </a:pPr>
            <a:endParaRPr lang="en-US" b="1" dirty="0"/>
          </a:p>
          <a:p>
            <a:r>
              <a:rPr lang="en-US" dirty="0"/>
              <a:t>Assumes a given tree that fits in memory.</a:t>
            </a:r>
          </a:p>
          <a:p>
            <a:endParaRPr lang="en-US" dirty="0"/>
          </a:p>
          <a:p>
            <a:endParaRPr lang="en-US" dirty="0"/>
          </a:p>
          <a:p>
            <a:pPr marL="0" indent="0">
              <a:buNone/>
            </a:pPr>
            <a:endParaRPr lang="en-US" dirty="0"/>
          </a:p>
          <a:p>
            <a:pPr marL="0" indent="0">
              <a:buNone/>
            </a:pPr>
            <a:endParaRPr lang="en-US" dirty="0"/>
          </a:p>
          <a:p>
            <a:r>
              <a:rPr lang="en-US" dirty="0"/>
              <a:t>Trees have no cycles or redundant paths.</a:t>
            </a:r>
          </a:p>
          <a:p>
            <a:endParaRPr lang="en-US" dirty="0"/>
          </a:p>
          <a:p>
            <a:endParaRPr lang="en-US" dirty="0"/>
          </a:p>
        </p:txBody>
      </p:sp>
      <p:sp>
        <p:nvSpPr>
          <p:cNvPr id="5" name="Content Placeholder 4">
            <a:extLst>
              <a:ext uri="{FF2B5EF4-FFF2-40B4-BE49-F238E27FC236}">
                <a16:creationId xmlns:a16="http://schemas.microsoft.com/office/drawing/2014/main" id="{06DAD876-9AB5-424E-B7CE-A6A6D5E3C7D0}"/>
              </a:ext>
            </a:extLst>
          </p:cNvPr>
          <p:cNvSpPr>
            <a:spLocks noGrp="1"/>
          </p:cNvSpPr>
          <p:nvPr>
            <p:ph sz="half" idx="2"/>
          </p:nvPr>
        </p:nvSpPr>
        <p:spPr/>
        <p:txBody>
          <a:bodyPr>
            <a:normAutofit fontScale="85000" lnSpcReduction="20000"/>
          </a:bodyPr>
          <a:lstStyle/>
          <a:p>
            <a:pPr marL="0" indent="0" algn="ctr">
              <a:buNone/>
            </a:pPr>
            <a:r>
              <a:rPr lang="en-US" b="1" dirty="0"/>
              <a:t>AI tree/graph search</a:t>
            </a:r>
          </a:p>
          <a:p>
            <a:pPr marL="0" indent="0" algn="ctr">
              <a:buNone/>
            </a:pPr>
            <a:endParaRPr lang="en-US" b="1" dirty="0"/>
          </a:p>
          <a:p>
            <a:r>
              <a:rPr lang="en-US" dirty="0"/>
              <a:t>The search space is too large to fit into </a:t>
            </a:r>
            <a:r>
              <a:rPr lang="en-US" b="1" dirty="0">
                <a:solidFill>
                  <a:srgbClr val="FF0000"/>
                </a:solidFill>
              </a:rPr>
              <a:t>memory</a:t>
            </a:r>
            <a:r>
              <a:rPr lang="en-US" dirty="0"/>
              <a:t>. </a:t>
            </a:r>
          </a:p>
          <a:p>
            <a:pPr marL="685800" lvl="1" indent="-342900">
              <a:buFont typeface="+mj-lt"/>
              <a:buAutoNum type="alphaLcPeriod"/>
            </a:pPr>
            <a:r>
              <a:rPr lang="en-US" b="1" dirty="0"/>
              <a:t>Builds parts of  the tree </a:t>
            </a:r>
            <a:r>
              <a:rPr lang="en-US" dirty="0"/>
              <a:t>from initial state and transition function representing the graph.</a:t>
            </a:r>
          </a:p>
          <a:p>
            <a:pPr marL="685800" lvl="1" indent="-342900">
              <a:buFont typeface="+mj-lt"/>
              <a:buAutoNum type="alphaLcPeriod"/>
            </a:pPr>
            <a:r>
              <a:rPr lang="en-US" b="1" dirty="0"/>
              <a:t>Memory management </a:t>
            </a:r>
            <a:r>
              <a:rPr lang="en-US" dirty="0"/>
              <a:t>is very important.</a:t>
            </a:r>
          </a:p>
          <a:p>
            <a:pPr marL="0" indent="0">
              <a:buNone/>
            </a:pPr>
            <a:endParaRPr lang="en-US" dirty="0"/>
          </a:p>
          <a:p>
            <a:r>
              <a:rPr lang="en-US" dirty="0"/>
              <a:t>The search space is typically very large and complicated graph. Memory-efficient </a:t>
            </a:r>
            <a:r>
              <a:rPr lang="en-US" b="1" dirty="0">
                <a:solidFill>
                  <a:srgbClr val="FF0000"/>
                </a:solidFill>
              </a:rPr>
              <a:t>cycle checking</a:t>
            </a:r>
            <a:r>
              <a:rPr lang="en-US" dirty="0">
                <a:solidFill>
                  <a:srgbClr val="FF0000"/>
                </a:solidFill>
              </a:rPr>
              <a:t> </a:t>
            </a:r>
            <a:r>
              <a:rPr lang="en-US" dirty="0"/>
              <a:t>is very important to avoid infinite loops or minimize searching parts of the search space multiple times. </a:t>
            </a:r>
          </a:p>
          <a:p>
            <a:r>
              <a:rPr lang="en-US" dirty="0"/>
              <a:t>Checking redundant paths often requires too much memory.</a:t>
            </a:r>
          </a:p>
        </p:txBody>
      </p:sp>
    </p:spTree>
    <p:extLst>
      <p:ext uri="{BB962C8B-B14F-4D97-AF65-F5344CB8AC3E}">
        <p14:creationId xmlns:p14="http://schemas.microsoft.com/office/powerpoint/2010/main" val="631091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Tree Search Algorithm Outline</a:t>
            </a:r>
          </a:p>
        </p:txBody>
      </p:sp>
      <p:sp>
        <p:nvSpPr>
          <p:cNvPr id="20483" name="Rectangle 3"/>
          <p:cNvSpPr>
            <a:spLocks noGrp="1" noChangeArrowheads="1"/>
          </p:cNvSpPr>
          <p:nvPr>
            <p:ph idx="1"/>
          </p:nvPr>
        </p:nvSpPr>
        <p:spPr>
          <a:xfrm>
            <a:off x="762000" y="1828800"/>
            <a:ext cx="7886700" cy="4351338"/>
          </a:xfrm>
        </p:spPr>
        <p:txBody>
          <a:bodyPr>
            <a:normAutofit/>
          </a:bodyPr>
          <a:lstStyle/>
          <a:p>
            <a:pPr marL="457200" indent="-457200">
              <a:buFont typeface="+mj-lt"/>
              <a:buAutoNum type="arabicPeriod"/>
            </a:pPr>
            <a:r>
              <a:rPr lang="en-US" sz="2400" dirty="0"/>
              <a:t>Initialize</a:t>
            </a:r>
            <a:r>
              <a:rPr lang="en-US" sz="2400" b="1" dirty="0"/>
              <a:t> </a:t>
            </a:r>
            <a:r>
              <a:rPr lang="en-US" sz="2400" dirty="0"/>
              <a:t>the </a:t>
            </a:r>
            <a:r>
              <a:rPr lang="en-US" sz="2400" b="1" dirty="0">
                <a:solidFill>
                  <a:srgbClr val="FF0000"/>
                </a:solidFill>
              </a:rPr>
              <a:t>frontier</a:t>
            </a:r>
            <a:r>
              <a:rPr lang="en-US" sz="2400" b="1" dirty="0">
                <a:solidFill>
                  <a:srgbClr val="CC0099"/>
                </a:solidFill>
              </a:rPr>
              <a:t> </a:t>
            </a:r>
            <a:r>
              <a:rPr lang="en-US" sz="2400" dirty="0"/>
              <a:t>(set of unexplored know nodes) using the </a:t>
            </a:r>
            <a:r>
              <a:rPr lang="en-US" sz="2400" b="1" dirty="0">
                <a:solidFill>
                  <a:srgbClr val="FF0000"/>
                </a:solidFill>
              </a:rPr>
              <a:t>starting state/root node.</a:t>
            </a:r>
          </a:p>
          <a:p>
            <a:pPr marL="457200" indent="-457200">
              <a:buFont typeface="+mj-lt"/>
              <a:buAutoNum type="arabicPeriod"/>
            </a:pPr>
            <a:r>
              <a:rPr lang="en-US" sz="2400" dirty="0"/>
              <a:t>While the frontier is not empty:</a:t>
            </a:r>
          </a:p>
          <a:p>
            <a:pPr marL="800100" lvl="1" indent="-457200">
              <a:buFont typeface="+mj-lt"/>
              <a:buAutoNum type="alphaLcParenR"/>
            </a:pPr>
            <a:r>
              <a:rPr lang="en-US" sz="2400" dirty="0"/>
              <a:t>Choose a frontier node to expand according to</a:t>
            </a:r>
            <a:r>
              <a:rPr lang="en-US" sz="2400" dirty="0">
                <a:solidFill>
                  <a:srgbClr val="FF0000"/>
                </a:solidFill>
              </a:rPr>
              <a:t> </a:t>
            </a:r>
            <a:r>
              <a:rPr lang="en-US" sz="2400" b="1" dirty="0">
                <a:solidFill>
                  <a:srgbClr val="FF0000"/>
                </a:solidFill>
              </a:rPr>
              <a:t>search strategy.</a:t>
            </a:r>
          </a:p>
          <a:p>
            <a:pPr marL="800100" lvl="1" indent="-457200">
              <a:buFont typeface="+mj-lt"/>
              <a:buAutoNum type="alphaLcParenR"/>
            </a:pPr>
            <a:r>
              <a:rPr lang="en-US" sz="2400" dirty="0"/>
              <a:t>If the node represents a </a:t>
            </a:r>
            <a:r>
              <a:rPr lang="en-US" sz="2400" b="1" dirty="0">
                <a:solidFill>
                  <a:srgbClr val="FF0000"/>
                </a:solidFill>
              </a:rPr>
              <a:t>goal state,</a:t>
            </a:r>
            <a:r>
              <a:rPr lang="en-US" sz="2400" dirty="0"/>
              <a:t> return it as the solution.</a:t>
            </a:r>
          </a:p>
          <a:p>
            <a:pPr marL="800100" lvl="1" indent="-457200">
              <a:buFont typeface="+mj-lt"/>
              <a:buAutoNum type="alphaLcParenR"/>
            </a:pPr>
            <a:r>
              <a:rPr lang="en-US" sz="2400" dirty="0"/>
              <a:t>Else </a:t>
            </a:r>
            <a:r>
              <a:rPr lang="en-US" sz="2400" b="1" dirty="0">
                <a:solidFill>
                  <a:srgbClr val="FF0000"/>
                </a:solidFill>
              </a:rPr>
              <a:t>expand</a:t>
            </a:r>
            <a:r>
              <a:rPr lang="en-US" sz="2400" dirty="0"/>
              <a:t> the node (i.e., apply all possible actions to the transition model) and add its children nodes representing the newly reached states to the frontier.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4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Tree search example</a:t>
            </a:r>
          </a:p>
        </p:txBody>
      </p:sp>
      <p:pic>
        <p:nvPicPr>
          <p:cNvPr id="21508" name="Picture 4" descr="search-map1c"/>
          <p:cNvPicPr>
            <a:picLocks noChangeArrowheads="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bwMode="auto">
          <a:xfrm>
            <a:off x="1014984" y="1676400"/>
            <a:ext cx="6986016" cy="1728216"/>
          </a:xfrm>
          <a:prstGeom prst="rect">
            <a:avLst/>
          </a:prstGeom>
          <a:noFill/>
        </p:spPr>
      </p:pic>
      <p:pic>
        <p:nvPicPr>
          <p:cNvPr id="7" name="Picture 4" descr="romania-distances"/>
          <p:cNvPicPr>
            <a:picLocks noChangeAspect="1" noChangeArrowheads="1"/>
          </p:cNvPicPr>
          <p:nvPr/>
        </p:nvPicPr>
        <p:blipFill>
          <a:blip r:embed="rId5" cstate="print"/>
          <a:srcRect/>
          <a:stretch>
            <a:fillRect/>
          </a:stretch>
        </p:blipFill>
        <p:spPr>
          <a:xfrm>
            <a:off x="1905000" y="3456434"/>
            <a:ext cx="5279943" cy="3172966"/>
          </a:xfrm>
          <a:prstGeom prst="rect">
            <a:avLst/>
          </a:prstGeom>
          <a:noFill/>
          <a:ln/>
        </p:spPr>
      </p:pic>
      <p:sp>
        <p:nvSpPr>
          <p:cNvPr id="5" name="Rectangle: Rounded Corners 4">
            <a:extLst>
              <a:ext uri="{FF2B5EF4-FFF2-40B4-BE49-F238E27FC236}">
                <a16:creationId xmlns:a16="http://schemas.microsoft.com/office/drawing/2014/main" id="{9D048B3D-62C5-4B6B-A1E6-E58D13AAF595}"/>
              </a:ext>
            </a:extLst>
          </p:cNvPr>
          <p:cNvSpPr/>
          <p:nvPr/>
        </p:nvSpPr>
        <p:spPr>
          <a:xfrm>
            <a:off x="1790700" y="1475807"/>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04E0B44B-579F-4FA8-BB7E-E434706A7F0B}"/>
              </a:ext>
            </a:extLst>
          </p:cNvPr>
          <p:cNvSpPr txBox="1"/>
          <p:nvPr/>
        </p:nvSpPr>
        <p:spPr>
          <a:xfrm>
            <a:off x="7695607" y="1506023"/>
            <a:ext cx="933845" cy="369332"/>
          </a:xfrm>
          <a:prstGeom prst="rect">
            <a:avLst/>
          </a:prstGeom>
          <a:noFill/>
        </p:spPr>
        <p:txBody>
          <a:bodyPr wrap="none" rtlCol="0">
            <a:spAutoFit/>
          </a:bodyPr>
          <a:lstStyle/>
          <a:p>
            <a:r>
              <a:rPr lang="en-US" dirty="0">
                <a:latin typeface="+mn-lt"/>
              </a:rPr>
              <a:t>Frontier</a:t>
            </a:r>
          </a:p>
        </p:txBody>
      </p:sp>
      <p:cxnSp>
        <p:nvCxnSpPr>
          <p:cNvPr id="3" name="Straight Arrow Connector 2">
            <a:extLst>
              <a:ext uri="{FF2B5EF4-FFF2-40B4-BE49-F238E27FC236}">
                <a16:creationId xmlns:a16="http://schemas.microsoft.com/office/drawing/2014/main" id="{FE462B81-3A2F-470B-914E-B45A0396CA0D}"/>
              </a:ext>
            </a:extLst>
          </p:cNvPr>
          <p:cNvCxnSpPr/>
          <p:nvPr/>
        </p:nvCxnSpPr>
        <p:spPr>
          <a:xfrm>
            <a:off x="2438400" y="4419600"/>
            <a:ext cx="2667000" cy="1371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2" name="Oval 1">
            <a:extLst>
              <a:ext uri="{FF2B5EF4-FFF2-40B4-BE49-F238E27FC236}">
                <a16:creationId xmlns:a16="http://schemas.microsoft.com/office/drawing/2014/main" id="{7ED9AAB2-3EBF-40E0-B1C0-0AE516F788B4}"/>
              </a:ext>
            </a:extLst>
          </p:cNvPr>
          <p:cNvSpPr/>
          <p:nvPr/>
        </p:nvSpPr>
        <p:spPr>
          <a:xfrm>
            <a:off x="2133600" y="4166618"/>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TextBox 3">
            <a:extLst>
              <a:ext uri="{FF2B5EF4-FFF2-40B4-BE49-F238E27FC236}">
                <a16:creationId xmlns:a16="http://schemas.microsoft.com/office/drawing/2014/main" id="{F2BA7F18-57E2-6DDF-35C6-35C2618D0695}"/>
              </a:ext>
            </a:extLst>
          </p:cNvPr>
          <p:cNvSpPr txBox="1"/>
          <p:nvPr/>
        </p:nvSpPr>
        <p:spPr>
          <a:xfrm>
            <a:off x="5638800" y="3429000"/>
            <a:ext cx="1755802" cy="369332"/>
          </a:xfrm>
          <a:prstGeom prst="rect">
            <a:avLst/>
          </a:prstGeom>
          <a:noFill/>
        </p:spPr>
        <p:txBody>
          <a:bodyPr wrap="none" rtlCol="0">
            <a:spAutoFit/>
          </a:bodyPr>
          <a:lstStyle/>
          <a:p>
            <a:r>
              <a:rPr lang="en-US" dirty="0"/>
              <a:t>Transition model</a:t>
            </a:r>
          </a:p>
        </p:txBody>
      </p:sp>
      <p:sp>
        <p:nvSpPr>
          <p:cNvPr id="8" name="Rectangle 7">
            <a:extLst>
              <a:ext uri="{FF2B5EF4-FFF2-40B4-BE49-F238E27FC236}">
                <a16:creationId xmlns:a16="http://schemas.microsoft.com/office/drawing/2014/main" id="{B78437C2-E630-573A-B2D1-DC4097F7BFA3}"/>
              </a:ext>
            </a:extLst>
          </p:cNvPr>
          <p:cNvSpPr/>
          <p:nvPr/>
        </p:nvSpPr>
        <p:spPr>
          <a:xfrm>
            <a:off x="16002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t>Tree search example</a:t>
            </a:r>
          </a:p>
        </p:txBody>
      </p:sp>
      <p:pic>
        <p:nvPicPr>
          <p:cNvPr id="75780" name="Picture 4" descr="search-map2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pic>
        <p:nvPicPr>
          <p:cNvPr id="7" name="Picture 4" descr="romania-distances"/>
          <p:cNvPicPr>
            <a:picLocks noChangeAspect="1" noChangeArrowheads="1"/>
          </p:cNvPicPr>
          <p:nvPr/>
        </p:nvPicPr>
        <p:blipFill>
          <a:blip r:embed="rId5" cstate="print"/>
          <a:srcRect/>
          <a:stretch>
            <a:fillRect/>
          </a:stretch>
        </p:blipFill>
        <p:spPr>
          <a:xfrm>
            <a:off x="1981200" y="3457574"/>
            <a:ext cx="5278046" cy="3171826"/>
          </a:xfrm>
          <a:prstGeom prst="rect">
            <a:avLst/>
          </a:prstGeom>
          <a:noFill/>
          <a:ln/>
        </p:spPr>
      </p:pic>
      <p:sp>
        <p:nvSpPr>
          <p:cNvPr id="2" name="TextBox 1">
            <a:extLst>
              <a:ext uri="{FF2B5EF4-FFF2-40B4-BE49-F238E27FC236}">
                <a16:creationId xmlns:a16="http://schemas.microsoft.com/office/drawing/2014/main" id="{D4DE90C8-02CD-4486-BFCA-183F237EC384}"/>
              </a:ext>
            </a:extLst>
          </p:cNvPr>
          <p:cNvSpPr txBox="1"/>
          <p:nvPr/>
        </p:nvSpPr>
        <p:spPr>
          <a:xfrm>
            <a:off x="5715000" y="1582223"/>
            <a:ext cx="1593770" cy="369332"/>
          </a:xfrm>
          <a:prstGeom prst="rect">
            <a:avLst/>
          </a:prstGeom>
          <a:noFill/>
        </p:spPr>
        <p:txBody>
          <a:bodyPr wrap="none" rtlCol="0">
            <a:spAutoFit/>
          </a:bodyPr>
          <a:lstStyle/>
          <a:p>
            <a:r>
              <a:rPr lang="en-US" dirty="0"/>
              <a:t>1. Expand Arad</a:t>
            </a:r>
          </a:p>
        </p:txBody>
      </p:sp>
      <p:sp>
        <p:nvSpPr>
          <p:cNvPr id="3" name="Rectangle: Rounded Corners 2">
            <a:extLst>
              <a:ext uri="{FF2B5EF4-FFF2-40B4-BE49-F238E27FC236}">
                <a16:creationId xmlns:a16="http://schemas.microsoft.com/office/drawing/2014/main" id="{1255725C-0C1D-4539-BAF0-B10FD4466656}"/>
              </a:ext>
            </a:extLst>
          </p:cNvPr>
          <p:cNvSpPr/>
          <p:nvPr/>
        </p:nvSpPr>
        <p:spPr>
          <a:xfrm>
            <a:off x="2133600" y="2057400"/>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extBox 7">
            <a:extLst>
              <a:ext uri="{FF2B5EF4-FFF2-40B4-BE49-F238E27FC236}">
                <a16:creationId xmlns:a16="http://schemas.microsoft.com/office/drawing/2014/main" id="{F5D70510-3A84-417A-915A-E8440AEA050B}"/>
              </a:ext>
            </a:extLst>
          </p:cNvPr>
          <p:cNvSpPr txBox="1"/>
          <p:nvPr/>
        </p:nvSpPr>
        <p:spPr>
          <a:xfrm>
            <a:off x="7696200" y="2107095"/>
            <a:ext cx="933845" cy="369332"/>
          </a:xfrm>
          <a:prstGeom prst="rect">
            <a:avLst/>
          </a:prstGeom>
          <a:noFill/>
        </p:spPr>
        <p:txBody>
          <a:bodyPr wrap="none" rtlCol="0">
            <a:spAutoFit/>
          </a:bodyPr>
          <a:lstStyle/>
          <a:p>
            <a:r>
              <a:rPr lang="en-US" dirty="0">
                <a:latin typeface="+mn-lt"/>
              </a:rPr>
              <a:t>Frontier</a:t>
            </a:r>
          </a:p>
        </p:txBody>
      </p:sp>
      <p:sp>
        <p:nvSpPr>
          <p:cNvPr id="9" name="Oval 8">
            <a:extLst>
              <a:ext uri="{FF2B5EF4-FFF2-40B4-BE49-F238E27FC236}">
                <a16:creationId xmlns:a16="http://schemas.microsoft.com/office/drawing/2014/main" id="{3E384DE9-A2E5-45D2-A9F0-4EF888BB8AEE}"/>
              </a:ext>
            </a:extLst>
          </p:cNvPr>
          <p:cNvSpPr/>
          <p:nvPr/>
        </p:nvSpPr>
        <p:spPr>
          <a:xfrm>
            <a:off x="3352800" y="453758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ACD1270E-1E26-4E08-8807-C52D91B1AF13}"/>
              </a:ext>
            </a:extLst>
          </p:cNvPr>
          <p:cNvSpPr/>
          <p:nvPr/>
        </p:nvSpPr>
        <p:spPr>
          <a:xfrm>
            <a:off x="2209800" y="5021771"/>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82DC03A8-BAE9-488F-84AD-2CA7FE9B150F}"/>
              </a:ext>
            </a:extLst>
          </p:cNvPr>
          <p:cNvSpPr/>
          <p:nvPr/>
        </p:nvSpPr>
        <p:spPr>
          <a:xfrm>
            <a:off x="2369634" y="376237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Oval 11">
            <a:extLst>
              <a:ext uri="{FF2B5EF4-FFF2-40B4-BE49-F238E27FC236}">
                <a16:creationId xmlns:a16="http://schemas.microsoft.com/office/drawing/2014/main" id="{CCFFAA73-B0A7-4BD5-9939-0F87BE95767F}"/>
              </a:ext>
            </a:extLst>
          </p:cNvPr>
          <p:cNvSpPr/>
          <p:nvPr/>
        </p:nvSpPr>
        <p:spPr>
          <a:xfrm>
            <a:off x="2209800" y="4170812"/>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TextBox 3">
            <a:extLst>
              <a:ext uri="{FF2B5EF4-FFF2-40B4-BE49-F238E27FC236}">
                <a16:creationId xmlns:a16="http://schemas.microsoft.com/office/drawing/2014/main" id="{48D03A57-A239-621F-0310-C0846B6E8CAC}"/>
              </a:ext>
            </a:extLst>
          </p:cNvPr>
          <p:cNvSpPr txBox="1"/>
          <p:nvPr/>
        </p:nvSpPr>
        <p:spPr>
          <a:xfrm>
            <a:off x="5715000" y="3429000"/>
            <a:ext cx="1755802" cy="369332"/>
          </a:xfrm>
          <a:prstGeom prst="rect">
            <a:avLst/>
          </a:prstGeom>
          <a:noFill/>
        </p:spPr>
        <p:txBody>
          <a:bodyPr wrap="none" rtlCol="0">
            <a:spAutoFit/>
          </a:bodyPr>
          <a:lstStyle/>
          <a:p>
            <a:r>
              <a:rPr lang="en-US" dirty="0"/>
              <a:t>Transition model</a:t>
            </a:r>
          </a:p>
        </p:txBody>
      </p:sp>
      <p:sp>
        <p:nvSpPr>
          <p:cNvPr id="5" name="Rectangle 4">
            <a:extLst>
              <a:ext uri="{FF2B5EF4-FFF2-40B4-BE49-F238E27FC236}">
                <a16:creationId xmlns:a16="http://schemas.microsoft.com/office/drawing/2014/main" id="{A6EBE704-004A-F4D8-E6F6-A8BAB3DA0F71}"/>
              </a:ext>
            </a:extLst>
          </p:cNvPr>
          <p:cNvSpPr/>
          <p:nvPr/>
        </p:nvSpPr>
        <p:spPr>
          <a:xfrm>
            <a:off x="1676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Tree search example</a:t>
            </a:r>
          </a:p>
        </p:txBody>
      </p:sp>
      <p:pic>
        <p:nvPicPr>
          <p:cNvPr id="76804" name="Picture 4" descr="search-map3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sp>
        <p:nvSpPr>
          <p:cNvPr id="8" name="Freeform 7"/>
          <p:cNvSpPr/>
          <p:nvPr/>
        </p:nvSpPr>
        <p:spPr>
          <a:xfrm>
            <a:off x="720456" y="1976894"/>
            <a:ext cx="7248472" cy="1426919"/>
          </a:xfrm>
          <a:custGeom>
            <a:avLst/>
            <a:gdLst>
              <a:gd name="connsiteX0" fmla="*/ 643180 w 7798231"/>
              <a:gd name="connsiteY0" fmla="*/ 700006 h 1560163"/>
              <a:gd name="connsiteX1" fmla="*/ 2859437 w 7798231"/>
              <a:gd name="connsiteY1" fmla="*/ 731003 h 1560163"/>
              <a:gd name="connsiteX2" fmla="*/ 4037309 w 7798231"/>
              <a:gd name="connsiteY2" fmla="*/ 591518 h 1560163"/>
              <a:gd name="connsiteX3" fmla="*/ 4688237 w 7798231"/>
              <a:gd name="connsiteY3" fmla="*/ 250556 h 1560163"/>
              <a:gd name="connsiteX4" fmla="*/ 6036590 w 7798231"/>
              <a:gd name="connsiteY4" fmla="*/ 18081 h 1560163"/>
              <a:gd name="connsiteX5" fmla="*/ 7555424 w 7798231"/>
              <a:gd name="connsiteY5" fmla="*/ 142067 h 1560163"/>
              <a:gd name="connsiteX6" fmla="*/ 7493431 w 7798231"/>
              <a:gd name="connsiteY6" fmla="*/ 622515 h 1560163"/>
              <a:gd name="connsiteX7" fmla="*/ 5943600 w 7798231"/>
              <a:gd name="connsiteY7" fmla="*/ 762000 h 1560163"/>
              <a:gd name="connsiteX8" fmla="*/ 4626244 w 7798231"/>
              <a:gd name="connsiteY8" fmla="*/ 560522 h 1560163"/>
              <a:gd name="connsiteX9" fmla="*/ 4130298 w 7798231"/>
              <a:gd name="connsiteY9" fmla="*/ 1056467 h 1560163"/>
              <a:gd name="connsiteX10" fmla="*/ 3665349 w 7798231"/>
              <a:gd name="connsiteY10" fmla="*/ 1521417 h 1560163"/>
              <a:gd name="connsiteX11" fmla="*/ 503695 w 7798231"/>
              <a:gd name="connsiteY11" fmla="*/ 1288942 h 1560163"/>
              <a:gd name="connsiteX12" fmla="*/ 643180 w 7798231"/>
              <a:gd name="connsiteY12" fmla="*/ 700006 h 1560163"/>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399581 w 7571568"/>
              <a:gd name="connsiteY8" fmla="*/ 560522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18187"/>
              <a:gd name="connsiteX1" fmla="*/ 2632774 w 7571568"/>
              <a:gd name="connsiteY1" fmla="*/ 731003 h 1518187"/>
              <a:gd name="connsiteX2" fmla="*/ 3810646 w 7571568"/>
              <a:gd name="connsiteY2" fmla="*/ 591518 h 1518187"/>
              <a:gd name="connsiteX3" fmla="*/ 4461574 w 7571568"/>
              <a:gd name="connsiteY3" fmla="*/ 250556 h 1518187"/>
              <a:gd name="connsiteX4" fmla="*/ 5809927 w 7571568"/>
              <a:gd name="connsiteY4" fmla="*/ 18081 h 1518187"/>
              <a:gd name="connsiteX5" fmla="*/ 7328761 w 7571568"/>
              <a:gd name="connsiteY5" fmla="*/ 142067 h 1518187"/>
              <a:gd name="connsiteX6" fmla="*/ 7266768 w 7571568"/>
              <a:gd name="connsiteY6" fmla="*/ 622515 h 1518187"/>
              <a:gd name="connsiteX7" fmla="*/ 5716937 w 7571568"/>
              <a:gd name="connsiteY7" fmla="*/ 762000 h 1518187"/>
              <a:gd name="connsiteX8" fmla="*/ 3903635 w 7571568"/>
              <a:gd name="connsiteY8" fmla="*/ 1056467 h 1518187"/>
              <a:gd name="connsiteX9" fmla="*/ 2078710 w 7571568"/>
              <a:gd name="connsiteY9" fmla="*/ 1463298 h 1518187"/>
              <a:gd name="connsiteX10" fmla="*/ 277032 w 7571568"/>
              <a:gd name="connsiteY10" fmla="*/ 1288942 h 1518187"/>
              <a:gd name="connsiteX11" fmla="*/ 416517 w 7571568"/>
              <a:gd name="connsiteY11" fmla="*/ 700006 h 1518187"/>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888709 w 7571568"/>
              <a:gd name="connsiteY7" fmla="*/ 625098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58438"/>
              <a:gd name="connsiteY0" fmla="*/ 633708 h 1435746"/>
              <a:gd name="connsiteX1" fmla="*/ 2632774 w 7558438"/>
              <a:gd name="connsiteY1" fmla="*/ 664705 h 1435746"/>
              <a:gd name="connsiteX2" fmla="*/ 3810646 w 7558438"/>
              <a:gd name="connsiteY2" fmla="*/ 525220 h 1435746"/>
              <a:gd name="connsiteX3" fmla="*/ 4461574 w 7558438"/>
              <a:gd name="connsiteY3" fmla="*/ 184258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58438"/>
              <a:gd name="connsiteY0" fmla="*/ 633708 h 1435746"/>
              <a:gd name="connsiteX1" fmla="*/ 2632774 w 7558438"/>
              <a:gd name="connsiteY1" fmla="*/ 664705 h 1435746"/>
              <a:gd name="connsiteX2" fmla="*/ 3810646 w 7558438"/>
              <a:gd name="connsiteY2" fmla="*/ 525220 h 1435746"/>
              <a:gd name="connsiteX3" fmla="*/ 4593309 w 7558438"/>
              <a:gd name="connsiteY3" fmla="*/ 101600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33037"/>
              <a:gd name="connsiteY0" fmla="*/ 688813 h 1490851"/>
              <a:gd name="connsiteX1" fmla="*/ 2632774 w 7533037"/>
              <a:gd name="connsiteY1" fmla="*/ 719810 h 1490851"/>
              <a:gd name="connsiteX2" fmla="*/ 3810646 w 7533037"/>
              <a:gd name="connsiteY2" fmla="*/ 580325 h 1490851"/>
              <a:gd name="connsiteX3" fmla="*/ 4593309 w 7533037"/>
              <a:gd name="connsiteY3" fmla="*/ 156705 h 1490851"/>
              <a:gd name="connsiteX4" fmla="*/ 6041109 w 7533037"/>
              <a:gd name="connsiteY4" fmla="*/ 4305 h 1490851"/>
              <a:gd name="connsiteX5" fmla="*/ 7328761 w 7533037"/>
              <a:gd name="connsiteY5" fmla="*/ 130874 h 1490851"/>
              <a:gd name="connsiteX6" fmla="*/ 7266768 w 7533037"/>
              <a:gd name="connsiteY6" fmla="*/ 611322 h 1490851"/>
              <a:gd name="connsiteX7" fmla="*/ 5888709 w 7533037"/>
              <a:gd name="connsiteY7" fmla="*/ 613905 h 1490851"/>
              <a:gd name="connsiteX8" fmla="*/ 3903635 w 7533037"/>
              <a:gd name="connsiteY8" fmla="*/ 1045274 h 1490851"/>
              <a:gd name="connsiteX9" fmla="*/ 2078710 w 7533037"/>
              <a:gd name="connsiteY9" fmla="*/ 1452105 h 1490851"/>
              <a:gd name="connsiteX10" fmla="*/ 277032 w 7533037"/>
              <a:gd name="connsiteY10" fmla="*/ 1277749 h 1490851"/>
              <a:gd name="connsiteX11" fmla="*/ 416517 w 7533037"/>
              <a:gd name="connsiteY11" fmla="*/ 688813 h 1490851"/>
              <a:gd name="connsiteX0" fmla="*/ 403817 w 7520337"/>
              <a:gd name="connsiteY0" fmla="*/ 688813 h 1426919"/>
              <a:gd name="connsiteX1" fmla="*/ 2620074 w 7520337"/>
              <a:gd name="connsiteY1" fmla="*/ 719810 h 1426919"/>
              <a:gd name="connsiteX2" fmla="*/ 3797946 w 7520337"/>
              <a:gd name="connsiteY2" fmla="*/ 580325 h 1426919"/>
              <a:gd name="connsiteX3" fmla="*/ 4580609 w 7520337"/>
              <a:gd name="connsiteY3" fmla="*/ 156705 h 1426919"/>
              <a:gd name="connsiteX4" fmla="*/ 6028409 w 7520337"/>
              <a:gd name="connsiteY4" fmla="*/ 4305 h 1426919"/>
              <a:gd name="connsiteX5" fmla="*/ 7316061 w 7520337"/>
              <a:gd name="connsiteY5" fmla="*/ 130874 h 1426919"/>
              <a:gd name="connsiteX6" fmla="*/ 7254068 w 7520337"/>
              <a:gd name="connsiteY6" fmla="*/ 611322 h 1426919"/>
              <a:gd name="connsiteX7" fmla="*/ 5876009 w 7520337"/>
              <a:gd name="connsiteY7" fmla="*/ 613905 h 1426919"/>
              <a:gd name="connsiteX8" fmla="*/ 3890935 w 7520337"/>
              <a:gd name="connsiteY8" fmla="*/ 1045274 h 1426919"/>
              <a:gd name="connsiteX9" fmla="*/ 1989810 w 7520337"/>
              <a:gd name="connsiteY9" fmla="*/ 1299706 h 1426919"/>
              <a:gd name="connsiteX10" fmla="*/ 264332 w 7520337"/>
              <a:gd name="connsiteY10" fmla="*/ 1277749 h 1426919"/>
              <a:gd name="connsiteX11" fmla="*/ 403817 w 7520337"/>
              <a:gd name="connsiteY11" fmla="*/ 688813 h 1426919"/>
              <a:gd name="connsiteX0" fmla="*/ 430939 w 7547459"/>
              <a:gd name="connsiteY0" fmla="*/ 688813 h 1426919"/>
              <a:gd name="connsiteX1" fmla="*/ 2647196 w 7547459"/>
              <a:gd name="connsiteY1" fmla="*/ 719810 h 1426919"/>
              <a:gd name="connsiteX2" fmla="*/ 3825068 w 7547459"/>
              <a:gd name="connsiteY2" fmla="*/ 580325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346344 w 7462864"/>
              <a:gd name="connsiteY0" fmla="*/ 688813 h 1426919"/>
              <a:gd name="connsiteX1" fmla="*/ 2562601 w 7462864"/>
              <a:gd name="connsiteY1" fmla="*/ 719810 h 1426919"/>
              <a:gd name="connsiteX2" fmla="*/ 3380137 w 7462864"/>
              <a:gd name="connsiteY2" fmla="*/ 613906 h 1426919"/>
              <a:gd name="connsiteX3" fmla="*/ 4523136 w 7462864"/>
              <a:gd name="connsiteY3" fmla="*/ 156705 h 1426919"/>
              <a:gd name="connsiteX4" fmla="*/ 5970936 w 7462864"/>
              <a:gd name="connsiteY4" fmla="*/ 4305 h 1426919"/>
              <a:gd name="connsiteX5" fmla="*/ 7258588 w 7462864"/>
              <a:gd name="connsiteY5" fmla="*/ 130874 h 1426919"/>
              <a:gd name="connsiteX6" fmla="*/ 7196595 w 7462864"/>
              <a:gd name="connsiteY6" fmla="*/ 611322 h 1426919"/>
              <a:gd name="connsiteX7" fmla="*/ 5818536 w 7462864"/>
              <a:gd name="connsiteY7" fmla="*/ 613905 h 1426919"/>
              <a:gd name="connsiteX8" fmla="*/ 3833462 w 7462864"/>
              <a:gd name="connsiteY8" fmla="*/ 1045274 h 1426919"/>
              <a:gd name="connsiteX9" fmla="*/ 1932337 w 7462864"/>
              <a:gd name="connsiteY9" fmla="*/ 1299706 h 1426919"/>
              <a:gd name="connsiteX10" fmla="*/ 484537 w 7462864"/>
              <a:gd name="connsiteY10" fmla="*/ 1223506 h 1426919"/>
              <a:gd name="connsiteX11" fmla="*/ 346344 w 7462864"/>
              <a:gd name="connsiteY11" fmla="*/ 688813 h 1426919"/>
              <a:gd name="connsiteX0" fmla="*/ 346344 w 7248472"/>
              <a:gd name="connsiteY0" fmla="*/ 7663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7663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690106 h 1426919"/>
              <a:gd name="connsiteX0" fmla="*/ 333644 w 7235772"/>
              <a:gd name="connsiteY0" fmla="*/ 690106 h 1426919"/>
              <a:gd name="connsiteX1" fmla="*/ 2335509 w 7235772"/>
              <a:gd name="connsiteY1" fmla="*/ 719810 h 1426919"/>
              <a:gd name="connsiteX2" fmla="*/ 3153045 w 7235772"/>
              <a:gd name="connsiteY2" fmla="*/ 613906 h 1426919"/>
              <a:gd name="connsiteX3" fmla="*/ 4296044 w 7235772"/>
              <a:gd name="connsiteY3" fmla="*/ 156705 h 1426919"/>
              <a:gd name="connsiteX4" fmla="*/ 5743844 w 7235772"/>
              <a:gd name="connsiteY4" fmla="*/ 4305 h 1426919"/>
              <a:gd name="connsiteX5" fmla="*/ 7031496 w 7235772"/>
              <a:gd name="connsiteY5" fmla="*/ 130874 h 1426919"/>
              <a:gd name="connsiteX6" fmla="*/ 6969503 w 7235772"/>
              <a:gd name="connsiteY6" fmla="*/ 611322 h 1426919"/>
              <a:gd name="connsiteX7" fmla="*/ 5591444 w 7235772"/>
              <a:gd name="connsiteY7" fmla="*/ 613905 h 1426919"/>
              <a:gd name="connsiteX8" fmla="*/ 3606370 w 7235772"/>
              <a:gd name="connsiteY8" fmla="*/ 1045274 h 1426919"/>
              <a:gd name="connsiteX9" fmla="*/ 1705245 w 7235772"/>
              <a:gd name="connsiteY9" fmla="*/ 1299706 h 1426919"/>
              <a:gd name="connsiteX10" fmla="*/ 333644 w 7235772"/>
              <a:gd name="connsiteY10" fmla="*/ 1147306 h 1426919"/>
              <a:gd name="connsiteX11" fmla="*/ 333644 w 7235772"/>
              <a:gd name="connsiteY11" fmla="*/ 6901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4 w 7248472"/>
              <a:gd name="connsiteY10" fmla="*/ 1147306 h 1426919"/>
              <a:gd name="connsiteX11" fmla="*/ 346344 w 7248472"/>
              <a:gd name="connsiteY11" fmla="*/ 690106 h 142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472" h="1426919">
                <a:moveTo>
                  <a:pt x="346344" y="690106"/>
                </a:moveTo>
                <a:cubicBezTo>
                  <a:pt x="692688" y="618857"/>
                  <a:pt x="1878309" y="732510"/>
                  <a:pt x="2348209" y="719810"/>
                </a:cubicBezTo>
                <a:cubicBezTo>
                  <a:pt x="2818109" y="707110"/>
                  <a:pt x="2876443" y="804621"/>
                  <a:pt x="3165745" y="613906"/>
                </a:cubicBezTo>
                <a:cubicBezTo>
                  <a:pt x="3455047" y="423191"/>
                  <a:pt x="3876944" y="258305"/>
                  <a:pt x="4308744" y="156705"/>
                </a:cubicBezTo>
                <a:cubicBezTo>
                  <a:pt x="4740544" y="55105"/>
                  <a:pt x="5300635" y="8610"/>
                  <a:pt x="5756544" y="4305"/>
                </a:cubicBezTo>
                <a:cubicBezTo>
                  <a:pt x="6212453" y="0"/>
                  <a:pt x="6839920" y="29705"/>
                  <a:pt x="7044196" y="130874"/>
                </a:cubicBezTo>
                <a:cubicBezTo>
                  <a:pt x="7248472" y="232043"/>
                  <a:pt x="7222212" y="530817"/>
                  <a:pt x="6982203" y="611322"/>
                </a:cubicBezTo>
                <a:cubicBezTo>
                  <a:pt x="6742194" y="691827"/>
                  <a:pt x="6127212" y="646194"/>
                  <a:pt x="5604144" y="613905"/>
                </a:cubicBezTo>
                <a:cubicBezTo>
                  <a:pt x="5078493" y="622945"/>
                  <a:pt x="4211714" y="441741"/>
                  <a:pt x="3619070" y="1045274"/>
                </a:cubicBezTo>
                <a:cubicBezTo>
                  <a:pt x="3085025" y="1426919"/>
                  <a:pt x="2276099" y="1282701"/>
                  <a:pt x="1717945" y="1299706"/>
                </a:cubicBezTo>
                <a:cubicBezTo>
                  <a:pt x="1159791" y="1316711"/>
                  <a:pt x="498744" y="1248906"/>
                  <a:pt x="270144" y="1147306"/>
                </a:cubicBezTo>
                <a:cubicBezTo>
                  <a:pt x="41544" y="1045706"/>
                  <a:pt x="0" y="761355"/>
                  <a:pt x="346344" y="690106"/>
                </a:cubicBezTo>
                <a:close/>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537961" y="1688068"/>
            <a:ext cx="933845" cy="369332"/>
          </a:xfrm>
          <a:prstGeom prst="rect">
            <a:avLst/>
          </a:prstGeom>
          <a:noFill/>
        </p:spPr>
        <p:txBody>
          <a:bodyPr wrap="none" rtlCol="0">
            <a:spAutoFit/>
          </a:bodyPr>
          <a:lstStyle/>
          <a:p>
            <a:r>
              <a:rPr lang="en-US" dirty="0">
                <a:latin typeface="+mn-lt"/>
              </a:rPr>
              <a:t>Frontier</a:t>
            </a:r>
          </a:p>
        </p:txBody>
      </p:sp>
      <p:sp>
        <p:nvSpPr>
          <p:cNvPr id="10" name="TextBox 9">
            <a:extLst>
              <a:ext uri="{FF2B5EF4-FFF2-40B4-BE49-F238E27FC236}">
                <a16:creationId xmlns:a16="http://schemas.microsoft.com/office/drawing/2014/main" id="{9D32D472-F6A7-473F-BBA8-0DCF9977C4C6}"/>
              </a:ext>
            </a:extLst>
          </p:cNvPr>
          <p:cNvSpPr txBox="1"/>
          <p:nvPr/>
        </p:nvSpPr>
        <p:spPr>
          <a:xfrm>
            <a:off x="720456" y="2134943"/>
            <a:ext cx="1608133" cy="369332"/>
          </a:xfrm>
          <a:prstGeom prst="rect">
            <a:avLst/>
          </a:prstGeom>
          <a:noFill/>
        </p:spPr>
        <p:txBody>
          <a:bodyPr wrap="none" rtlCol="0">
            <a:spAutoFit/>
          </a:bodyPr>
          <a:lstStyle/>
          <a:p>
            <a:r>
              <a:rPr lang="en-US" dirty="0"/>
              <a:t>2. Expand Sibiu</a:t>
            </a:r>
          </a:p>
        </p:txBody>
      </p:sp>
      <p:pic>
        <p:nvPicPr>
          <p:cNvPr id="11" name="Picture 4" descr="romania-distances">
            <a:extLst>
              <a:ext uri="{FF2B5EF4-FFF2-40B4-BE49-F238E27FC236}">
                <a16:creationId xmlns:a16="http://schemas.microsoft.com/office/drawing/2014/main" id="{97B2D255-7FB5-4D3D-841B-5752BBE5D27E}"/>
              </a:ext>
            </a:extLst>
          </p:cNvPr>
          <p:cNvPicPr>
            <a:picLocks noChangeAspect="1" noChangeArrowheads="1"/>
          </p:cNvPicPr>
          <p:nvPr/>
        </p:nvPicPr>
        <p:blipFill>
          <a:blip r:embed="rId5" cstate="print"/>
          <a:srcRect/>
          <a:stretch>
            <a:fillRect/>
          </a:stretch>
        </p:blipFill>
        <p:spPr>
          <a:xfrm>
            <a:off x="2362200" y="3457574"/>
            <a:ext cx="5278046" cy="3171826"/>
          </a:xfrm>
          <a:prstGeom prst="rect">
            <a:avLst/>
          </a:prstGeom>
          <a:noFill/>
          <a:ln/>
        </p:spPr>
      </p:pic>
      <p:sp>
        <p:nvSpPr>
          <p:cNvPr id="12" name="Oval 11">
            <a:extLst>
              <a:ext uri="{FF2B5EF4-FFF2-40B4-BE49-F238E27FC236}">
                <a16:creationId xmlns:a16="http://schemas.microsoft.com/office/drawing/2014/main" id="{987B2805-A04B-4C0A-976D-13B674BCEB8D}"/>
              </a:ext>
            </a:extLst>
          </p:cNvPr>
          <p:cNvSpPr/>
          <p:nvPr/>
        </p:nvSpPr>
        <p:spPr>
          <a:xfrm>
            <a:off x="2590800" y="41910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88BBB50D-BF74-414E-BF5F-54174907CE53}"/>
              </a:ext>
            </a:extLst>
          </p:cNvPr>
          <p:cNvSpPr/>
          <p:nvPr/>
        </p:nvSpPr>
        <p:spPr>
          <a:xfrm>
            <a:off x="4696423" y="46482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Oval 13">
            <a:extLst>
              <a:ext uri="{FF2B5EF4-FFF2-40B4-BE49-F238E27FC236}">
                <a16:creationId xmlns:a16="http://schemas.microsoft.com/office/drawing/2014/main" id="{04682399-767A-43D5-B887-9F194570AD63}"/>
              </a:ext>
            </a:extLst>
          </p:cNvPr>
          <p:cNvSpPr/>
          <p:nvPr/>
        </p:nvSpPr>
        <p:spPr>
          <a:xfrm>
            <a:off x="2936488" y="3352686"/>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Oval 14">
            <a:extLst>
              <a:ext uri="{FF2B5EF4-FFF2-40B4-BE49-F238E27FC236}">
                <a16:creationId xmlns:a16="http://schemas.microsoft.com/office/drawing/2014/main" id="{F3C85D7A-8DF9-46E2-9E6C-EE53B30D19B9}"/>
              </a:ext>
            </a:extLst>
          </p:cNvPr>
          <p:cNvSpPr/>
          <p:nvPr/>
        </p:nvSpPr>
        <p:spPr>
          <a:xfrm>
            <a:off x="4025024" y="4977382"/>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6" name="Oval 15">
            <a:extLst>
              <a:ext uri="{FF2B5EF4-FFF2-40B4-BE49-F238E27FC236}">
                <a16:creationId xmlns:a16="http://schemas.microsoft.com/office/drawing/2014/main" id="{6819EB1F-672C-41AB-AC6A-44E79DEF2928}"/>
              </a:ext>
            </a:extLst>
          </p:cNvPr>
          <p:cNvSpPr/>
          <p:nvPr/>
        </p:nvSpPr>
        <p:spPr>
          <a:xfrm>
            <a:off x="3720224" y="-357047"/>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Oval 16">
            <a:extLst>
              <a:ext uri="{FF2B5EF4-FFF2-40B4-BE49-F238E27FC236}">
                <a16:creationId xmlns:a16="http://schemas.microsoft.com/office/drawing/2014/main" id="{A06AEF80-FA19-4201-970E-6677EE202BB1}"/>
              </a:ext>
            </a:extLst>
          </p:cNvPr>
          <p:cNvSpPr/>
          <p:nvPr/>
        </p:nvSpPr>
        <p:spPr>
          <a:xfrm>
            <a:off x="3720224" y="4483609"/>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Speech Bubble: Rectangle 1">
            <a:extLst>
              <a:ext uri="{FF2B5EF4-FFF2-40B4-BE49-F238E27FC236}">
                <a16:creationId xmlns:a16="http://schemas.microsoft.com/office/drawing/2014/main" id="{477829B3-F2D1-4D4B-91F4-D481BCE2B034}"/>
              </a:ext>
            </a:extLst>
          </p:cNvPr>
          <p:cNvSpPr/>
          <p:nvPr/>
        </p:nvSpPr>
        <p:spPr>
          <a:xfrm>
            <a:off x="121614" y="3657707"/>
            <a:ext cx="1785597" cy="621791"/>
          </a:xfrm>
          <a:prstGeom prst="wedgeRectCallout">
            <a:avLst>
              <a:gd name="adj1" fmla="val 57125"/>
              <a:gd name="adj2" fmla="val -210138"/>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Example of a redundant path</a:t>
            </a:r>
          </a:p>
        </p:txBody>
      </p:sp>
      <p:sp>
        <p:nvSpPr>
          <p:cNvPr id="3" name="TextBox 2">
            <a:extLst>
              <a:ext uri="{FF2B5EF4-FFF2-40B4-BE49-F238E27FC236}">
                <a16:creationId xmlns:a16="http://schemas.microsoft.com/office/drawing/2014/main" id="{A536A736-27D8-396F-AF11-BDA8860B2900}"/>
              </a:ext>
            </a:extLst>
          </p:cNvPr>
          <p:cNvSpPr txBox="1"/>
          <p:nvPr/>
        </p:nvSpPr>
        <p:spPr>
          <a:xfrm>
            <a:off x="6096000" y="3429000"/>
            <a:ext cx="1755802" cy="369332"/>
          </a:xfrm>
          <a:prstGeom prst="rect">
            <a:avLst/>
          </a:prstGeom>
          <a:noFill/>
        </p:spPr>
        <p:txBody>
          <a:bodyPr wrap="none" rtlCol="0">
            <a:spAutoFit/>
          </a:bodyPr>
          <a:lstStyle/>
          <a:p>
            <a:r>
              <a:rPr lang="en-US" dirty="0"/>
              <a:t>Transition model</a:t>
            </a:r>
          </a:p>
        </p:txBody>
      </p:sp>
      <p:sp>
        <p:nvSpPr>
          <p:cNvPr id="4" name="Rectangle 3">
            <a:extLst>
              <a:ext uri="{FF2B5EF4-FFF2-40B4-BE49-F238E27FC236}">
                <a16:creationId xmlns:a16="http://schemas.microsoft.com/office/drawing/2014/main" id="{F5C1F982-99DD-D1C7-C76F-D3C58978645F}"/>
              </a:ext>
            </a:extLst>
          </p:cNvPr>
          <p:cNvSpPr/>
          <p:nvPr/>
        </p:nvSpPr>
        <p:spPr>
          <a:xfrm>
            <a:off x="2057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TextBox 4">
            <a:extLst>
              <a:ext uri="{FF2B5EF4-FFF2-40B4-BE49-F238E27FC236}">
                <a16:creationId xmlns:a16="http://schemas.microsoft.com/office/drawing/2014/main" id="{DD94D350-73AD-6B0D-8B20-2A0C71C50AC2}"/>
              </a:ext>
            </a:extLst>
          </p:cNvPr>
          <p:cNvSpPr txBox="1"/>
          <p:nvPr/>
        </p:nvSpPr>
        <p:spPr>
          <a:xfrm flipH="1">
            <a:off x="255604" y="4662872"/>
            <a:ext cx="1590239" cy="1200329"/>
          </a:xfrm>
          <a:prstGeom prst="rect">
            <a:avLst/>
          </a:prstGeom>
          <a:noFill/>
        </p:spPr>
        <p:txBody>
          <a:bodyPr wrap="square" rtlCol="0">
            <a:spAutoFit/>
          </a:bodyPr>
          <a:lstStyle/>
          <a:p>
            <a:r>
              <a:rPr lang="en-US" dirty="0"/>
              <a:t>We could have also expanded Timisoara or </a:t>
            </a:r>
            <a:r>
              <a:rPr lang="en-US" dirty="0" err="1"/>
              <a:t>Zerind</a:t>
            </a:r>
            <a:r>
              <a:rPr lang="en-US"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Search strategies</a:t>
            </a:r>
          </a:p>
        </p:txBody>
      </p:sp>
      <p:sp>
        <p:nvSpPr>
          <p:cNvPr id="24579" name="Rectangle 3"/>
          <p:cNvSpPr>
            <a:spLocks noGrp="1" noChangeArrowheads="1"/>
          </p:cNvSpPr>
          <p:nvPr>
            <p:ph idx="1"/>
          </p:nvPr>
        </p:nvSpPr>
        <p:spPr/>
        <p:txBody>
          <a:bodyPr>
            <a:normAutofit fontScale="85000" lnSpcReduction="20000"/>
          </a:bodyPr>
          <a:lstStyle/>
          <a:p>
            <a:pPr>
              <a:lnSpc>
                <a:spcPct val="90000"/>
              </a:lnSpc>
            </a:pPr>
            <a:r>
              <a:rPr lang="en-US" sz="2400" dirty="0"/>
              <a:t>A </a:t>
            </a:r>
            <a:r>
              <a:rPr lang="en-US" sz="2400" b="1" dirty="0">
                <a:solidFill>
                  <a:srgbClr val="FF0000"/>
                </a:solidFill>
              </a:rPr>
              <a:t>search strategy</a:t>
            </a:r>
            <a:r>
              <a:rPr lang="en-US" sz="2400" b="1" dirty="0"/>
              <a:t> </a:t>
            </a:r>
            <a:r>
              <a:rPr lang="en-US" sz="2400" dirty="0"/>
              <a:t>is defined by picking the </a:t>
            </a:r>
            <a:r>
              <a:rPr lang="en-US" sz="2400" b="1" dirty="0">
                <a:solidFill>
                  <a:srgbClr val="FF0000"/>
                </a:solidFill>
              </a:rPr>
              <a:t>order of node expansion</a:t>
            </a:r>
            <a:r>
              <a:rPr lang="en-US" sz="2400" dirty="0"/>
              <a:t>.</a:t>
            </a:r>
          </a:p>
          <a:p>
            <a:pPr>
              <a:lnSpc>
                <a:spcPct val="90000"/>
              </a:lnSpc>
            </a:pPr>
            <a:endParaRPr lang="en-US" sz="2400" dirty="0"/>
          </a:p>
          <a:p>
            <a:pPr>
              <a:lnSpc>
                <a:spcPct val="90000"/>
              </a:lnSpc>
            </a:pPr>
            <a:r>
              <a:rPr lang="en-US" sz="2400" dirty="0"/>
              <a:t>Strategies are evaluated along the following dimensions:</a:t>
            </a:r>
          </a:p>
          <a:p>
            <a:pPr lvl="1">
              <a:lnSpc>
                <a:spcPct val="90000"/>
              </a:lnSpc>
            </a:pPr>
            <a:r>
              <a:rPr lang="en-US" sz="2000" b="1" dirty="0">
                <a:solidFill>
                  <a:srgbClr val="FF0000"/>
                </a:solidFill>
              </a:rPr>
              <a:t>Completeness:</a:t>
            </a:r>
            <a:r>
              <a:rPr lang="en-US" sz="2000" dirty="0">
                <a:solidFill>
                  <a:srgbClr val="FF0000"/>
                </a:solidFill>
              </a:rPr>
              <a:t> </a:t>
            </a:r>
            <a:r>
              <a:rPr lang="en-US" sz="2000" dirty="0"/>
              <a:t>does it always find a solution if one exists?</a:t>
            </a:r>
          </a:p>
          <a:p>
            <a:pPr lvl="1">
              <a:lnSpc>
                <a:spcPct val="90000"/>
              </a:lnSpc>
            </a:pPr>
            <a:r>
              <a:rPr lang="en-US" sz="2000" b="1" dirty="0">
                <a:solidFill>
                  <a:srgbClr val="FF0000"/>
                </a:solidFill>
              </a:rPr>
              <a:t>Optimality:</a:t>
            </a:r>
            <a:r>
              <a:rPr lang="en-US" sz="2000" dirty="0">
                <a:solidFill>
                  <a:srgbClr val="FF0000"/>
                </a:solidFill>
              </a:rPr>
              <a:t> </a:t>
            </a:r>
            <a:r>
              <a:rPr lang="en-US" sz="2000" dirty="0"/>
              <a:t>does it always find a least-cost solution?</a:t>
            </a:r>
          </a:p>
          <a:p>
            <a:pPr lvl="1">
              <a:lnSpc>
                <a:spcPct val="90000"/>
              </a:lnSpc>
            </a:pPr>
            <a:r>
              <a:rPr lang="en-US" sz="2000" b="1" dirty="0">
                <a:solidFill>
                  <a:srgbClr val="FF0000"/>
                </a:solidFill>
              </a:rPr>
              <a:t>Time complexity:</a:t>
            </a:r>
            <a:r>
              <a:rPr lang="en-US" sz="2000" b="1" dirty="0"/>
              <a:t> </a:t>
            </a:r>
            <a:r>
              <a:rPr lang="en-US" sz="2000" dirty="0"/>
              <a:t>how long does it take?</a:t>
            </a:r>
          </a:p>
          <a:p>
            <a:pPr lvl="1">
              <a:lnSpc>
                <a:spcPct val="90000"/>
              </a:lnSpc>
            </a:pPr>
            <a:r>
              <a:rPr lang="en-US" sz="2000" b="1" dirty="0">
                <a:solidFill>
                  <a:srgbClr val="FF0000"/>
                </a:solidFill>
              </a:rPr>
              <a:t>Space complexity: </a:t>
            </a:r>
            <a:r>
              <a:rPr lang="en-US" sz="2000" dirty="0"/>
              <a:t> how much memory does it need?</a:t>
            </a:r>
          </a:p>
          <a:p>
            <a:pPr>
              <a:lnSpc>
                <a:spcPct val="90000"/>
              </a:lnSpc>
            </a:pPr>
            <a:endParaRPr lang="en-US" sz="2400" dirty="0"/>
          </a:p>
          <a:p>
            <a:pPr>
              <a:lnSpc>
                <a:spcPct val="90000"/>
              </a:lnSpc>
            </a:pPr>
            <a:r>
              <a:rPr lang="en-US" sz="2400" dirty="0"/>
              <a:t>Worst case time and space complexity are measured in terms of the </a:t>
            </a:r>
            <a:r>
              <a:rPr lang="en-US" sz="2400" b="1" dirty="0">
                <a:solidFill>
                  <a:srgbClr val="FF0000"/>
                </a:solidFill>
              </a:rPr>
              <a:t>size of the state space </a:t>
            </a:r>
            <a:r>
              <a:rPr lang="en-US" sz="2400" b="1" i="1" dirty="0">
                <a:solidFill>
                  <a:srgbClr val="FF0000"/>
                </a:solidFill>
              </a:rPr>
              <a:t>n</a:t>
            </a:r>
            <a:r>
              <a:rPr lang="en-US" sz="2400" dirty="0"/>
              <a:t> (= number of nodes in the search tree). </a:t>
            </a:r>
            <a:br>
              <a:rPr lang="en-US" sz="2400" dirty="0"/>
            </a:br>
            <a:r>
              <a:rPr lang="en-US" sz="2400" dirty="0"/>
              <a:t>Metrics used if the state space is only implicitly defined by initial state, actions and a transition function are:</a:t>
            </a:r>
          </a:p>
          <a:p>
            <a:pPr lvl="1">
              <a:lnSpc>
                <a:spcPct val="90000"/>
              </a:lnSpc>
            </a:pPr>
            <a:r>
              <a:rPr lang="en-US" sz="2000" i="1" dirty="0"/>
              <a:t>d: </a:t>
            </a:r>
            <a:r>
              <a:rPr lang="en-US" sz="2000" dirty="0"/>
              <a:t>depth of the optimal solution (= number of actions needed)</a:t>
            </a:r>
          </a:p>
          <a:p>
            <a:pPr lvl="1">
              <a:lnSpc>
                <a:spcPct val="90000"/>
              </a:lnSpc>
            </a:pPr>
            <a:r>
              <a:rPr lang="en-US" sz="2000" i="1" dirty="0"/>
              <a:t>m: </a:t>
            </a:r>
            <a:r>
              <a:rPr lang="en-US" sz="2000" dirty="0"/>
              <a:t>the number of actions in any path (may be infinite with loops)</a:t>
            </a:r>
          </a:p>
          <a:p>
            <a:pPr lvl="1"/>
            <a:r>
              <a:rPr lang="en-US" sz="2000" i="1" dirty="0"/>
              <a:t>b:</a:t>
            </a:r>
            <a:r>
              <a:rPr lang="en-US" sz="2000" dirty="0"/>
              <a:t> maximum branching factor of the search tree (number of successor nodes for a parent)</a:t>
            </a:r>
          </a:p>
          <a:p>
            <a:pPr marL="342900" lvl="1" indent="0">
              <a:lnSpc>
                <a:spcPct val="90000"/>
              </a:lnSpc>
              <a:buNone/>
            </a:pP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7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579">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579">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57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57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descr="space galaxy NASA star">
            <a:extLst>
              <a:ext uri="{FF2B5EF4-FFF2-40B4-BE49-F238E27FC236}">
                <a16:creationId xmlns:a16="http://schemas.microsoft.com/office/drawing/2014/main" id="{44A495EF-F008-40D3-BF47-B0CC444E9D7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25000"/>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EDC18A5-378A-442B-84F7-BEF1FCF0E905}"/>
              </a:ext>
            </a:extLst>
          </p:cNvPr>
          <p:cNvSpPr>
            <a:spLocks noGrp="1"/>
          </p:cNvSpPr>
          <p:nvPr>
            <p:ph type="title"/>
          </p:nvPr>
        </p:nvSpPr>
        <p:spPr>
          <a:xfrm>
            <a:off x="628650" y="4495800"/>
            <a:ext cx="7886700" cy="1325563"/>
          </a:xfrm>
        </p:spPr>
        <p:txBody>
          <a:bodyPr>
            <a:normAutofit/>
          </a:bodyPr>
          <a:lstStyle/>
          <a:p>
            <a:pPr algn="ctr"/>
            <a:r>
              <a:rPr lang="en-US" b="1" dirty="0">
                <a:solidFill>
                  <a:srgbClr val="FFFFFF"/>
                </a:solidFill>
                <a:latin typeface="+mn-lt"/>
              </a:rPr>
              <a:t>State Space for Search</a:t>
            </a:r>
          </a:p>
        </p:txBody>
      </p:sp>
    </p:spTree>
    <p:extLst>
      <p:ext uri="{BB962C8B-B14F-4D97-AF65-F5344CB8AC3E}">
        <p14:creationId xmlns:p14="http://schemas.microsoft.com/office/powerpoint/2010/main" val="8882058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7A84F-7178-4E19-A3E7-3440EE65CBC6}"/>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B238EBBB-C40E-49A2-AEE3-55232539867E}"/>
              </a:ext>
            </a:extLst>
          </p:cNvPr>
          <p:cNvGraphicFramePr>
            <a:graphicFrameLocks noGrp="1"/>
          </p:cNvGraphicFramePr>
          <p:nvPr>
            <p:ph idx="1"/>
            <p:extLst>
              <p:ext uri="{D42A27DB-BD31-4B8C-83A1-F6EECF244321}">
                <p14:modId xmlns:p14="http://schemas.microsoft.com/office/powerpoint/2010/main" val="48110934"/>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0430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8118D6-875C-4F36-B0D3-613393EA516B}"/>
              </a:ext>
            </a:extLst>
          </p:cNvPr>
          <p:cNvSpPr>
            <a:spLocks noGrp="1"/>
          </p:cNvSpPr>
          <p:nvPr>
            <p:ph type="title"/>
          </p:nvPr>
        </p:nvSpPr>
        <p:spPr/>
        <p:txBody>
          <a:bodyPr>
            <a:normAutofit/>
          </a:bodyPr>
          <a:lstStyle/>
          <a:p>
            <a:r>
              <a:rPr lang="en-US" dirty="0"/>
              <a:t>State Space</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85DDB57-3B13-4459-BDD1-8D24C72653BF}"/>
                  </a:ext>
                </a:extLst>
              </p:cNvPr>
              <p:cNvSpPr>
                <a:spLocks noGrp="1"/>
              </p:cNvSpPr>
              <p:nvPr>
                <p:ph idx="1"/>
              </p:nvPr>
            </p:nvSpPr>
            <p:spPr>
              <a:xfrm>
                <a:off x="628650" y="1494944"/>
                <a:ext cx="4723935" cy="4753455"/>
              </a:xfrm>
            </p:spPr>
            <p:txBody>
              <a:bodyPr>
                <a:normAutofit fontScale="77500" lnSpcReduction="20000"/>
              </a:bodyPr>
              <a:lstStyle/>
              <a:p>
                <a:r>
                  <a:rPr lang="en-US" dirty="0"/>
                  <a:t>Number of different states the agent and environment can be in.</a:t>
                </a:r>
              </a:p>
              <a:p>
                <a:r>
                  <a:rPr lang="en-US" b="1" dirty="0">
                    <a:solidFill>
                      <a:srgbClr val="FF0000"/>
                    </a:solidFill>
                  </a:rPr>
                  <a:t>Reachable states </a:t>
                </a:r>
                <a:r>
                  <a:rPr lang="en-US" dirty="0"/>
                  <a:t>are defined by the initial state and the transition model. Not all states may be reachable from the initial state.</a:t>
                </a:r>
              </a:p>
              <a:p>
                <a:r>
                  <a:rPr lang="en-US" b="1" dirty="0">
                    <a:solidFill>
                      <a:srgbClr val="FF0000"/>
                    </a:solidFill>
                  </a:rPr>
                  <a:t>Search tree </a:t>
                </a:r>
                <a:r>
                  <a:rPr lang="en-US" dirty="0"/>
                  <a:t>spans the state space. Note that a single state can be represented by several search tree nodes if we have redundant paths.</a:t>
                </a:r>
              </a:p>
              <a:p>
                <a:r>
                  <a:rPr lang="en-US" dirty="0"/>
                  <a:t>State space size is an indication of problem size.</a:t>
                </a:r>
              </a:p>
              <a:p>
                <a:endParaRPr lang="en-US" dirty="0"/>
              </a:p>
              <a:p>
                <a:pPr marL="0" indent="0">
                  <a:buNone/>
                </a:pPr>
                <a:r>
                  <a:rPr lang="en-US" sz="2600" b="1" dirty="0"/>
                  <a:t>State Space Size Estimation</a:t>
                </a:r>
              </a:p>
              <a:p>
                <a:endParaRPr lang="en-US" dirty="0"/>
              </a:p>
              <a:p>
                <a:r>
                  <a:rPr lang="en-US" dirty="0"/>
                  <a:t>Even if the used algorithm represents the state space using atomic states, we may know that internally they are factored and can use this information to estimate the problem size. </a:t>
                </a:r>
              </a:p>
              <a:p>
                <a:r>
                  <a:rPr lang="en-US" dirty="0"/>
                  <a:t>Basic rule to calculate (estimate) the state space size for factored state representation with </a:t>
                </a:r>
                <a14:m>
                  <m:oMath xmlns:m="http://schemas.openxmlformats.org/officeDocument/2006/math">
                    <m:r>
                      <a:rPr lang="en-US" b="0" i="1" smtClean="0">
                        <a:latin typeface="Cambria Math" panose="02040503050406030204" pitchFamily="18" charset="0"/>
                      </a:rPr>
                      <m:t>𝑛</m:t>
                    </m:r>
                  </m:oMath>
                </a14:m>
                <a:r>
                  <a:rPr lang="en-US" dirty="0"/>
                  <a:t> variables is:</a:t>
                </a:r>
                <a:br>
                  <a:rPr lang="en-US" dirty="0"/>
                </a:br>
                <a:br>
                  <a:rPr lang="en-US" dirty="0"/>
                </a:br>
                <a:r>
                  <a:rPr lang="en-US" dirty="0"/>
                  <a:t>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m:rPr>
                        <m:lit/>
                      </m:rP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oMath>
                </a14:m>
                <a:r>
                  <a:rPr lang="en-US" dirty="0"/>
                  <a:t> </a:t>
                </a:r>
                <a:br>
                  <a:rPr lang="en-US" dirty="0"/>
                </a:br>
                <a:br>
                  <a:rPr lang="en-US" dirty="0"/>
                </a:br>
                <a:r>
                  <a:rPr lang="en-US" dirty="0"/>
                  <a:t>where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dirty="0"/>
                  <a:t> is the number of possible values.</a:t>
                </a:r>
              </a:p>
              <a:p>
                <a:endParaRPr lang="en-US" dirty="0"/>
              </a:p>
            </p:txBody>
          </p:sp>
        </mc:Choice>
        <mc:Fallback xmlns="">
          <p:sp>
            <p:nvSpPr>
              <p:cNvPr id="5" name="Content Placeholder 4">
                <a:extLst>
                  <a:ext uri="{FF2B5EF4-FFF2-40B4-BE49-F238E27FC236}">
                    <a16:creationId xmlns:a16="http://schemas.microsoft.com/office/drawing/2014/main" id="{185DDB57-3B13-4459-BDD1-8D24C72653BF}"/>
                  </a:ext>
                </a:extLst>
              </p:cNvPr>
              <p:cNvSpPr>
                <a:spLocks noGrp="1" noRot="1" noChangeAspect="1" noMove="1" noResize="1" noEditPoints="1" noAdjustHandles="1" noChangeArrowheads="1" noChangeShapeType="1" noTextEdit="1"/>
              </p:cNvSpPr>
              <p:nvPr>
                <p:ph idx="1"/>
              </p:nvPr>
            </p:nvSpPr>
            <p:spPr>
              <a:xfrm>
                <a:off x="628650" y="1494944"/>
                <a:ext cx="4723935" cy="4753455"/>
              </a:xfrm>
              <a:blipFill>
                <a:blip r:embed="rId2"/>
                <a:stretch>
                  <a:fillRect l="-1290" t="-1667" r="-1548" b="-76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7419CB3-A5F5-45B5-9B50-CC14E55695EE}"/>
              </a:ext>
            </a:extLst>
          </p:cNvPr>
          <p:cNvPicPr>
            <a:picLocks noChangeAspect="1"/>
          </p:cNvPicPr>
          <p:nvPr/>
        </p:nvPicPr>
        <p:blipFill rotWithShape="1">
          <a:blip r:embed="rId3"/>
          <a:srcRect r="40771" b="29953"/>
          <a:stretch/>
        </p:blipFill>
        <p:spPr>
          <a:xfrm>
            <a:off x="5537974" y="1771944"/>
            <a:ext cx="2741806" cy="1682146"/>
          </a:xfrm>
          <a:prstGeom prst="rect">
            <a:avLst/>
          </a:prstGeom>
        </p:spPr>
      </p:pic>
      <p:sp>
        <p:nvSpPr>
          <p:cNvPr id="2" name="TextBox 1">
            <a:extLst>
              <a:ext uri="{FF2B5EF4-FFF2-40B4-BE49-F238E27FC236}">
                <a16:creationId xmlns:a16="http://schemas.microsoft.com/office/drawing/2014/main" id="{4A56BBB3-48CE-435F-8293-AE90174BDE8A}"/>
              </a:ext>
            </a:extLst>
          </p:cNvPr>
          <p:cNvSpPr txBox="1"/>
          <p:nvPr/>
        </p:nvSpPr>
        <p:spPr>
          <a:xfrm>
            <a:off x="5963810" y="1494945"/>
            <a:ext cx="1890132" cy="300082"/>
          </a:xfrm>
          <a:prstGeom prst="rect">
            <a:avLst/>
          </a:prstGeom>
          <a:noFill/>
        </p:spPr>
        <p:txBody>
          <a:bodyPr wrap="square" rtlCol="0">
            <a:spAutoFit/>
          </a:bodyPr>
          <a:lstStyle/>
          <a:p>
            <a:pPr algn="ctr"/>
            <a:r>
              <a:rPr lang="en-US" sz="1350" b="1" dirty="0"/>
              <a:t>State representation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CB8FA8-E2DA-13C1-9414-6862763E35F4}"/>
                  </a:ext>
                </a:extLst>
              </p:cNvPr>
              <p:cNvSpPr txBox="1"/>
              <p:nvPr/>
            </p:nvSpPr>
            <p:spPr>
              <a:xfrm>
                <a:off x="6934200" y="2057400"/>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oMath>
                  </m:oMathPara>
                </a14:m>
                <a:endParaRPr lang="en-US" sz="1200" dirty="0"/>
              </a:p>
            </p:txBody>
          </p:sp>
        </mc:Choice>
        <mc:Fallback xmlns="">
          <p:sp>
            <p:nvSpPr>
              <p:cNvPr id="7" name="TextBox 6">
                <a:extLst>
                  <a:ext uri="{FF2B5EF4-FFF2-40B4-BE49-F238E27FC236}">
                    <a16:creationId xmlns:a16="http://schemas.microsoft.com/office/drawing/2014/main" id="{FACB8FA8-E2DA-13C1-9414-6862763E35F4}"/>
                  </a:ext>
                </a:extLst>
              </p:cNvPr>
              <p:cNvSpPr txBox="1">
                <a:spLocks noRot="1" noChangeAspect="1" noMove="1" noResize="1" noEditPoints="1" noAdjustHandles="1" noChangeArrowheads="1" noChangeShapeType="1" noTextEdit="1"/>
              </p:cNvSpPr>
              <p:nvPr/>
            </p:nvSpPr>
            <p:spPr>
              <a:xfrm>
                <a:off x="6934200" y="2057400"/>
                <a:ext cx="304800"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16EB7-8877-146A-1634-D751ED618037}"/>
                  </a:ext>
                </a:extLst>
              </p:cNvPr>
              <p:cNvSpPr txBox="1"/>
              <p:nvPr/>
            </p:nvSpPr>
            <p:spPr>
              <a:xfrm>
                <a:off x="6934200" y="2195899"/>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m:oMathPara>
                </a14:m>
                <a:endParaRPr lang="en-US" sz="1200" dirty="0"/>
              </a:p>
            </p:txBody>
          </p:sp>
        </mc:Choice>
        <mc:Fallback xmlns="">
          <p:sp>
            <p:nvSpPr>
              <p:cNvPr id="8" name="TextBox 7">
                <a:extLst>
                  <a:ext uri="{FF2B5EF4-FFF2-40B4-BE49-F238E27FC236}">
                    <a16:creationId xmlns:a16="http://schemas.microsoft.com/office/drawing/2014/main" id="{32F16EB7-8877-146A-1634-D751ED618037}"/>
                  </a:ext>
                </a:extLst>
              </p:cNvPr>
              <p:cNvSpPr txBox="1">
                <a:spLocks noRot="1" noChangeAspect="1" noMove="1" noResize="1" noEditPoints="1" noAdjustHandles="1" noChangeArrowheads="1" noChangeShapeType="1" noTextEdit="1"/>
              </p:cNvSpPr>
              <p:nvPr/>
            </p:nvSpPr>
            <p:spPr>
              <a:xfrm>
                <a:off x="6934200" y="2195899"/>
                <a:ext cx="304800" cy="276999"/>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CE6445D-9DD9-2056-455D-AD2119014BF2}"/>
              </a:ext>
            </a:extLst>
          </p:cNvPr>
          <p:cNvSpPr txBox="1"/>
          <p:nvPr/>
        </p:nvSpPr>
        <p:spPr>
          <a:xfrm>
            <a:off x="6938554" y="2334398"/>
            <a:ext cx="304800" cy="276999"/>
          </a:xfrm>
          <a:prstGeom prst="rect">
            <a:avLst/>
          </a:prstGeom>
          <a:noFill/>
        </p:spPr>
        <p:txBody>
          <a:bodyPr wrap="square">
            <a:spAutoFit/>
          </a:bodyPr>
          <a:lstStyle/>
          <a:p>
            <a:r>
              <a:rPr lang="en-US" sz="1200" dirty="0"/>
              <a:t>…</a:t>
            </a:r>
          </a:p>
        </p:txBody>
      </p:sp>
    </p:spTree>
    <p:extLst>
      <p:ext uri="{BB962C8B-B14F-4D97-AF65-F5344CB8AC3E}">
        <p14:creationId xmlns:p14="http://schemas.microsoft.com/office/powerpoint/2010/main" val="3147612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0EEE11-3EF9-482C-A51E-4412DD213EB4}"/>
              </a:ext>
            </a:extLst>
          </p:cNvPr>
          <p:cNvPicPr/>
          <p:nvPr/>
        </p:nvPicPr>
        <p:blipFill>
          <a:blip r:embed="rId2"/>
          <a:stretch/>
        </p:blipFill>
        <p:spPr>
          <a:xfrm>
            <a:off x="408015" y="609600"/>
            <a:ext cx="4767014" cy="5402766"/>
          </a:xfrm>
          <a:prstGeom prst="rect">
            <a:avLst/>
          </a:prstGeom>
          <a:ln>
            <a:noFill/>
          </a:ln>
        </p:spPr>
      </p:pic>
      <p:sp>
        <p:nvSpPr>
          <p:cNvPr id="6" name="TextBox 5">
            <a:extLst>
              <a:ext uri="{FF2B5EF4-FFF2-40B4-BE49-F238E27FC236}">
                <a16:creationId xmlns:a16="http://schemas.microsoft.com/office/drawing/2014/main" id="{4E01AF50-6F40-4291-B9BF-F0A30339DEF6}"/>
              </a:ext>
            </a:extLst>
          </p:cNvPr>
          <p:cNvSpPr txBox="1"/>
          <p:nvPr/>
        </p:nvSpPr>
        <p:spPr>
          <a:xfrm>
            <a:off x="4572000" y="1546339"/>
            <a:ext cx="2532252" cy="584775"/>
          </a:xfrm>
          <a:prstGeom prst="rect">
            <a:avLst/>
          </a:prstGeom>
          <a:noFill/>
        </p:spPr>
        <p:txBody>
          <a:bodyPr wrap="square" rtlCol="0">
            <a:spAutoFit/>
          </a:bodyPr>
          <a:lstStyle/>
          <a:p>
            <a:r>
              <a:rPr lang="en-US" sz="1600" dirty="0"/>
              <a:t>In how many ways can we order/arrange n objects?</a:t>
            </a:r>
          </a:p>
        </p:txBody>
      </p:sp>
      <p:sp>
        <p:nvSpPr>
          <p:cNvPr id="9" name="Rectangle 8">
            <a:extLst>
              <a:ext uri="{FF2B5EF4-FFF2-40B4-BE49-F238E27FC236}">
                <a16:creationId xmlns:a16="http://schemas.microsoft.com/office/drawing/2014/main" id="{DA6EA4A3-CD88-4537-805D-B237E13E9DA3}"/>
              </a:ext>
            </a:extLst>
          </p:cNvPr>
          <p:cNvSpPr/>
          <p:nvPr/>
        </p:nvSpPr>
        <p:spPr>
          <a:xfrm>
            <a:off x="5320000" y="4855727"/>
            <a:ext cx="2188427" cy="830997"/>
          </a:xfrm>
          <a:prstGeom prst="rect">
            <a:avLst/>
          </a:prstGeom>
        </p:spPr>
        <p:txBody>
          <a:bodyPr wrap="square">
            <a:spAutoFit/>
          </a:bodyPr>
          <a:lstStyle/>
          <a:p>
            <a:r>
              <a:rPr lang="en-US" sz="1200" b="1" dirty="0"/>
              <a:t>#Python</a:t>
            </a:r>
          </a:p>
          <a:p>
            <a:r>
              <a:rPr lang="en-US" sz="1200" b="1" dirty="0"/>
              <a:t>import math </a:t>
            </a:r>
          </a:p>
          <a:p>
            <a:r>
              <a:rPr lang="en-US" sz="1200" b="1" dirty="0"/>
              <a:t>  </a:t>
            </a:r>
          </a:p>
          <a:p>
            <a:r>
              <a:rPr lang="en-US" sz="1200" b="1" dirty="0"/>
              <a:t>print (</a:t>
            </a:r>
            <a:r>
              <a:rPr lang="en-US" sz="1200" b="1" dirty="0" err="1"/>
              <a:t>math.factorial</a:t>
            </a:r>
            <a:r>
              <a:rPr lang="en-US" sz="1200" b="1" dirty="0"/>
              <a:t>(23))</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CD4A03F-1E3F-46C2-BBAA-14F4664632F5}"/>
                  </a:ext>
                </a:extLst>
              </p:cNvPr>
              <p:cNvSpPr/>
              <p:nvPr/>
            </p:nvSpPr>
            <p:spPr>
              <a:xfrm>
                <a:off x="5224085" y="4417145"/>
                <a:ext cx="3085572" cy="438582"/>
              </a:xfrm>
              <a:prstGeom prst="wedgeRectCallout">
                <a:avLst>
                  <a:gd name="adj1" fmla="val -83008"/>
                  <a:gd name="adj2" fmla="val 65917"/>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Factorial</a:t>
                </a:r>
                <a:r>
                  <a:rPr lang="en-US" sz="1350" dirty="0"/>
                  <a:t>: </a:t>
                </a:r>
                <a14:m>
                  <m:oMath xmlns:m="http://schemas.openxmlformats.org/officeDocument/2006/math">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−1</m:t>
                        </m:r>
                      </m:e>
                    </m:d>
                    <m:r>
                      <a:rPr lang="en-US" sz="1350" i="1">
                        <a:latin typeface="Cambria Math" panose="02040503050406030204" pitchFamily="18" charset="0"/>
                      </a:rPr>
                      <m:t>×…×2×1</m:t>
                    </m:r>
                  </m:oMath>
                </a14:m>
                <a:endParaRPr lang="en-US" sz="1350" dirty="0"/>
              </a:p>
            </p:txBody>
          </p:sp>
        </mc:Choice>
        <mc:Fallback xmlns="">
          <p:sp>
            <p:nvSpPr>
              <p:cNvPr id="3" name="Speech Bubble: Rectangle 2">
                <a:extLst>
                  <a:ext uri="{FF2B5EF4-FFF2-40B4-BE49-F238E27FC236}">
                    <a16:creationId xmlns:a16="http://schemas.microsoft.com/office/drawing/2014/main" id="{FCD4A03F-1E3F-46C2-BBAA-14F4664632F5}"/>
                  </a:ext>
                </a:extLst>
              </p:cNvPr>
              <p:cNvSpPr>
                <a:spLocks noRot="1" noChangeAspect="1" noMove="1" noResize="1" noEditPoints="1" noAdjustHandles="1" noChangeArrowheads="1" noChangeShapeType="1" noTextEdit="1"/>
              </p:cNvSpPr>
              <p:nvPr/>
            </p:nvSpPr>
            <p:spPr>
              <a:xfrm>
                <a:off x="5224085" y="4417145"/>
                <a:ext cx="3085572" cy="438582"/>
              </a:xfrm>
              <a:prstGeom prst="wedgeRectCallout">
                <a:avLst>
                  <a:gd name="adj1" fmla="val -83008"/>
                  <a:gd name="adj2" fmla="val 65917"/>
                </a:avLst>
              </a:prstGeom>
              <a:blipFill>
                <a:blip r:embed="rId3"/>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7AEE92DB-B619-4020-ABA9-C22B1AD6E060}"/>
              </a:ext>
            </a:extLst>
          </p:cNvPr>
          <p:cNvSpPr/>
          <p:nvPr/>
        </p:nvSpPr>
        <p:spPr>
          <a:xfrm>
            <a:off x="609600" y="6137702"/>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3E7246-5209-4939-9D32-2863C9937833}"/>
                  </a:ext>
                </a:extLst>
              </p:cNvPr>
              <p:cNvSpPr txBox="1"/>
              <p:nvPr/>
            </p:nvSpPr>
            <p:spPr>
              <a:xfrm>
                <a:off x="450955" y="3696221"/>
                <a:ext cx="753411"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2×2=4</m:t>
                      </m:r>
                    </m:oMath>
                  </m:oMathPara>
                </a14:m>
                <a:endParaRPr lang="en-US" sz="1350" dirty="0"/>
              </a:p>
            </p:txBody>
          </p:sp>
        </mc:Choice>
        <mc:Fallback xmlns="">
          <p:sp>
            <p:nvSpPr>
              <p:cNvPr id="5" name="TextBox 4">
                <a:extLst>
                  <a:ext uri="{FF2B5EF4-FFF2-40B4-BE49-F238E27FC236}">
                    <a16:creationId xmlns:a16="http://schemas.microsoft.com/office/drawing/2014/main" id="{423E7246-5209-4939-9D32-2863C9937833}"/>
                  </a:ext>
                </a:extLst>
              </p:cNvPr>
              <p:cNvSpPr txBox="1">
                <a:spLocks noRot="1" noChangeAspect="1" noMove="1" noResize="1" noEditPoints="1" noAdjustHandles="1" noChangeArrowheads="1" noChangeShapeType="1" noTextEdit="1"/>
              </p:cNvSpPr>
              <p:nvPr/>
            </p:nvSpPr>
            <p:spPr>
              <a:xfrm>
                <a:off x="450955" y="3696221"/>
                <a:ext cx="753411" cy="207749"/>
              </a:xfrm>
              <a:prstGeom prst="rect">
                <a:avLst/>
              </a:prstGeom>
              <a:blipFill>
                <a:blip r:embed="rId5"/>
                <a:stretch>
                  <a:fillRect l="-4839" r="-4839"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D4BE92A-7CD0-4BBA-96F7-3894EFF9892F}"/>
                  </a:ext>
                </a:extLst>
              </p:cNvPr>
              <p:cNvSpPr txBox="1"/>
              <p:nvPr/>
            </p:nvSpPr>
            <p:spPr>
              <a:xfrm>
                <a:off x="5078519" y="3821672"/>
                <a:ext cx="1049967"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3×2×1=6</m:t>
                      </m:r>
                    </m:oMath>
                  </m:oMathPara>
                </a14:m>
                <a:endParaRPr lang="en-US" sz="1350" dirty="0"/>
              </a:p>
            </p:txBody>
          </p:sp>
        </mc:Choice>
        <mc:Fallback xmlns="">
          <p:sp>
            <p:nvSpPr>
              <p:cNvPr id="8" name="TextBox 7">
                <a:extLst>
                  <a:ext uri="{FF2B5EF4-FFF2-40B4-BE49-F238E27FC236}">
                    <a16:creationId xmlns:a16="http://schemas.microsoft.com/office/drawing/2014/main" id="{BD4BE92A-7CD0-4BBA-96F7-3894EFF9892F}"/>
                  </a:ext>
                </a:extLst>
              </p:cNvPr>
              <p:cNvSpPr txBox="1">
                <a:spLocks noRot="1" noChangeAspect="1" noMove="1" noResize="1" noEditPoints="1" noAdjustHandles="1" noChangeArrowheads="1" noChangeShapeType="1" noTextEdit="1"/>
              </p:cNvSpPr>
              <p:nvPr/>
            </p:nvSpPr>
            <p:spPr>
              <a:xfrm>
                <a:off x="5078519" y="3821672"/>
                <a:ext cx="1049967" cy="207749"/>
              </a:xfrm>
              <a:prstGeom prst="rect">
                <a:avLst/>
              </a:prstGeom>
              <a:blipFill>
                <a:blip r:embed="rId6"/>
                <a:stretch>
                  <a:fillRect l="-3488" r="-4070" b="-5882"/>
                </a:stretch>
              </a:blipFill>
            </p:spPr>
            <p:txBody>
              <a:bodyPr/>
              <a:lstStyle/>
              <a:p>
                <a:r>
                  <a:rPr lang="en-US">
                    <a:noFill/>
                  </a:rPr>
                  <a:t> </a:t>
                </a:r>
              </a:p>
            </p:txBody>
          </p:sp>
        </mc:Fallback>
      </mc:AlternateContent>
      <p:sp>
        <p:nvSpPr>
          <p:cNvPr id="7" name="Right Brace 6">
            <a:extLst>
              <a:ext uri="{FF2B5EF4-FFF2-40B4-BE49-F238E27FC236}">
                <a16:creationId xmlns:a16="http://schemas.microsoft.com/office/drawing/2014/main" id="{832903D7-0F00-4199-8E78-87316DEBA609}"/>
              </a:ext>
            </a:extLst>
          </p:cNvPr>
          <p:cNvSpPr/>
          <p:nvPr/>
        </p:nvSpPr>
        <p:spPr>
          <a:xfrm>
            <a:off x="4822049" y="3310983"/>
            <a:ext cx="159959" cy="1195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 name="Left Brace 9">
            <a:extLst>
              <a:ext uri="{FF2B5EF4-FFF2-40B4-BE49-F238E27FC236}">
                <a16:creationId xmlns:a16="http://schemas.microsoft.com/office/drawing/2014/main" id="{9D39EEC9-6ABD-4FCF-9821-4B0E78B5BC22}"/>
              </a:ext>
            </a:extLst>
          </p:cNvPr>
          <p:cNvSpPr/>
          <p:nvPr/>
        </p:nvSpPr>
        <p:spPr>
          <a:xfrm>
            <a:off x="1346512" y="3453163"/>
            <a:ext cx="159959" cy="6857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Tree>
    <p:extLst>
      <p:ext uri="{BB962C8B-B14F-4D97-AF65-F5344CB8AC3E}">
        <p14:creationId xmlns:p14="http://schemas.microsoft.com/office/powerpoint/2010/main" val="2745393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E12820-9C59-4FC2-9F30-AA414080FE31}"/>
              </a:ext>
            </a:extLst>
          </p:cNvPr>
          <p:cNvPicPr/>
          <p:nvPr/>
        </p:nvPicPr>
        <p:blipFill>
          <a:blip r:embed="rId2"/>
          <a:stretch/>
        </p:blipFill>
        <p:spPr>
          <a:xfrm>
            <a:off x="135286" y="381000"/>
            <a:ext cx="4980410" cy="5336456"/>
          </a:xfrm>
          <a:prstGeom prst="rect">
            <a:avLst/>
          </a:prstGeom>
          <a:ln>
            <a:noFill/>
          </a:ln>
        </p:spPr>
      </p:pic>
      <p:sp>
        <p:nvSpPr>
          <p:cNvPr id="5" name="Rectangle 4">
            <a:extLst>
              <a:ext uri="{FF2B5EF4-FFF2-40B4-BE49-F238E27FC236}">
                <a16:creationId xmlns:a16="http://schemas.microsoft.com/office/drawing/2014/main" id="{EAC57651-C384-4CFB-8C8D-E93B01D373E0}"/>
              </a:ext>
            </a:extLst>
          </p:cNvPr>
          <p:cNvSpPr/>
          <p:nvPr/>
        </p:nvSpPr>
        <p:spPr>
          <a:xfrm>
            <a:off x="5791200" y="4625890"/>
            <a:ext cx="1917865" cy="1384995"/>
          </a:xfrm>
          <a:prstGeom prst="rect">
            <a:avLst/>
          </a:prstGeom>
        </p:spPr>
        <p:txBody>
          <a:bodyPr wrap="square">
            <a:spAutoFit/>
          </a:bodyPr>
          <a:lstStyle/>
          <a:p>
            <a:r>
              <a:rPr lang="en-US" sz="1200" b="1" dirty="0"/>
              <a:t>#Python</a:t>
            </a:r>
          </a:p>
          <a:p>
            <a:r>
              <a:rPr lang="en-US" sz="1200" b="1" dirty="0"/>
              <a:t>import </a:t>
            </a:r>
            <a:r>
              <a:rPr lang="en-US" sz="1200" b="1" dirty="0" err="1"/>
              <a:t>scipy.special</a:t>
            </a:r>
            <a:endParaRPr lang="en-US" sz="1200" b="1" dirty="0"/>
          </a:p>
          <a:p>
            <a:endParaRPr lang="en-US" sz="1200" b="1" dirty="0"/>
          </a:p>
          <a:p>
            <a:r>
              <a:rPr lang="en-US" sz="1200" b="1" dirty="0"/>
              <a:t># the two give the same results </a:t>
            </a:r>
          </a:p>
          <a:p>
            <a:r>
              <a:rPr lang="en-US" sz="1200" b="1" dirty="0" err="1"/>
              <a:t>scipy.special.binom</a:t>
            </a:r>
            <a:r>
              <a:rPr lang="en-US" sz="1200" b="1" dirty="0"/>
              <a:t>(10, 5)</a:t>
            </a:r>
          </a:p>
          <a:p>
            <a:r>
              <a:rPr lang="en-US" sz="1200" b="1" dirty="0" err="1"/>
              <a:t>scipy.special.comb</a:t>
            </a:r>
            <a:r>
              <a:rPr lang="en-US" sz="1200" b="1" dirty="0"/>
              <a:t>(10, 5)</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451DC6A-E75C-423E-AC32-B08AEF248B1D}"/>
                  </a:ext>
                </a:extLst>
              </p:cNvPr>
              <p:cNvSpPr/>
              <p:nvPr/>
            </p:nvSpPr>
            <p:spPr>
              <a:xfrm>
                <a:off x="5333143" y="2878905"/>
                <a:ext cx="3440151" cy="1384995"/>
              </a:xfrm>
              <a:prstGeom prst="wedgeRectCallout">
                <a:avLst>
                  <a:gd name="adj1" fmla="val -88660"/>
                  <a:gd name="adj2" fmla="val 95946"/>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Binomial Coefficient: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𝑟</m:t>
                              </m:r>
                            </m:e>
                          </m:mr>
                        </m:m>
                      </m:e>
                    </m:d>
                    <m:r>
                      <a:rPr lang="en-US" sz="1350" i="1">
                        <a:latin typeface="Cambria Math" panose="02040503050406030204" pitchFamily="18" charset="0"/>
                      </a:rPr>
                      <m:t>=</m:t>
                    </m:r>
                    <m:r>
                      <a:rPr lang="en-US" sz="1350" i="1">
                        <a:latin typeface="Cambria Math" panose="02040503050406030204" pitchFamily="18" charset="0"/>
                      </a:rPr>
                      <m:t>𝐶</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𝑟</m:t>
                        </m:r>
                      </m:e>
                    </m:d>
                    <m:r>
                      <a:rPr lang="en-US" sz="1350" i="1">
                        <a:latin typeface="Cambria Math" panose="02040503050406030204" pitchFamily="18" charset="0"/>
                      </a:rPr>
                      <m:t>=</m:t>
                    </m:r>
                    <m:sSub>
                      <m:sSubPr>
                        <m:ctrlPr>
                          <a:rPr lang="en-US" sz="1350" i="1">
                            <a:latin typeface="Cambria Math" panose="02040503050406030204" pitchFamily="18" charset="0"/>
                          </a:rPr>
                        </m:ctrlPr>
                      </m:sSubPr>
                      <m:e>
                        <m:sSub>
                          <m:sSubPr>
                            <m:ctrlPr>
                              <a:rPr lang="en-US" sz="1350" i="1">
                                <a:latin typeface="Cambria Math" panose="02040503050406030204" pitchFamily="18" charset="0"/>
                              </a:rPr>
                            </m:ctrlPr>
                          </m:sSubPr>
                          <m:e/>
                          <m:sub>
                            <m:r>
                              <a:rPr lang="en-US" sz="1350" i="1">
                                <a:latin typeface="Cambria Math" panose="02040503050406030204" pitchFamily="18" charset="0"/>
                              </a:rPr>
                              <m:t>𝑛</m:t>
                            </m:r>
                          </m:sub>
                        </m:sSub>
                        <m:r>
                          <a:rPr lang="en-US" sz="1350" i="1">
                            <a:latin typeface="Cambria Math" panose="02040503050406030204" pitchFamily="18" charset="0"/>
                          </a:rPr>
                          <m:t>𝐶</m:t>
                        </m:r>
                      </m:e>
                      <m:sub>
                        <m:r>
                          <a:rPr lang="en-US" sz="1350" i="1">
                            <a:latin typeface="Cambria Math" panose="02040503050406030204" pitchFamily="18" charset="0"/>
                          </a:rPr>
                          <m:t>𝑟</m:t>
                        </m:r>
                      </m:sub>
                    </m:sSub>
                  </m:oMath>
                </a14:m>
                <a:endParaRPr lang="en-US" sz="1350" dirty="0"/>
              </a:p>
              <a:p>
                <a:r>
                  <a:rPr lang="en-US" sz="1350" dirty="0"/>
                  <a:t>Read as  “n choose r” because it is the number of ways can we choose </a:t>
                </a:r>
                <a14:m>
                  <m:oMath xmlns:m="http://schemas.openxmlformats.org/officeDocument/2006/math">
                    <m:r>
                      <a:rPr lang="en-US" sz="1350" i="1" dirty="0">
                        <a:latin typeface="Cambria Math" panose="02040503050406030204" pitchFamily="18" charset="0"/>
                      </a:rPr>
                      <m:t>𝑟</m:t>
                    </m:r>
                  </m:oMath>
                </a14:m>
                <a:r>
                  <a:rPr lang="en-US" sz="1350" dirty="0"/>
                  <a:t> out of </a:t>
                </a:r>
                <a14:m>
                  <m:oMath xmlns:m="http://schemas.openxmlformats.org/officeDocument/2006/math">
                    <m:r>
                      <a:rPr lang="en-US" sz="1350" i="1" dirty="0">
                        <a:latin typeface="Cambria Math" panose="02040503050406030204" pitchFamily="18" charset="0"/>
                      </a:rPr>
                      <m:t>𝑛</m:t>
                    </m:r>
                  </m:oMath>
                </a14:m>
                <a:r>
                  <a:rPr lang="en-US" sz="1350" dirty="0"/>
                  <a:t> objects?</a:t>
                </a:r>
              </a:p>
              <a:p>
                <a:r>
                  <a:rPr lang="en-US" sz="1350" dirty="0"/>
                  <a:t>Special case for </a:t>
                </a:r>
                <a14:m>
                  <m:oMath xmlns:m="http://schemas.openxmlformats.org/officeDocument/2006/math">
                    <m:r>
                      <a:rPr lang="en-US" sz="1350" i="1" dirty="0">
                        <a:latin typeface="Cambria Math" panose="02040503050406030204" pitchFamily="18" charset="0"/>
                      </a:rPr>
                      <m:t>𝑟</m:t>
                    </m:r>
                    <m:r>
                      <a:rPr lang="en-US" sz="1350" i="1" dirty="0">
                        <a:latin typeface="Cambria Math" panose="02040503050406030204" pitchFamily="18" charset="0"/>
                      </a:rPr>
                      <m:t> = 2</m:t>
                    </m:r>
                  </m:oMath>
                </a14:m>
                <a:r>
                  <a:rPr lang="en-US" sz="1350" dirty="0"/>
                  <a: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2</m:t>
                              </m:r>
                            </m:e>
                          </m:mr>
                        </m:m>
                      </m:e>
                    </m:d>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−1)</m:t>
                        </m:r>
                      </m:num>
                      <m:den>
                        <m:r>
                          <a:rPr lang="en-US" sz="1350" i="1">
                            <a:latin typeface="Cambria Math" panose="02040503050406030204" pitchFamily="18" charset="0"/>
                          </a:rPr>
                          <m:t>2</m:t>
                        </m:r>
                      </m:den>
                    </m:f>
                  </m:oMath>
                </a14:m>
                <a:endParaRPr lang="en-US" sz="1350" dirty="0"/>
              </a:p>
            </p:txBody>
          </p:sp>
        </mc:Choice>
        <mc:Fallback xmlns="">
          <p:sp>
            <p:nvSpPr>
              <p:cNvPr id="3" name="Speech Bubble: Rectangle 2">
                <a:extLst>
                  <a:ext uri="{FF2B5EF4-FFF2-40B4-BE49-F238E27FC236}">
                    <a16:creationId xmlns:a16="http://schemas.microsoft.com/office/drawing/2014/main" id="{F451DC6A-E75C-423E-AC32-B08AEF248B1D}"/>
                  </a:ext>
                </a:extLst>
              </p:cNvPr>
              <p:cNvSpPr>
                <a:spLocks noRot="1" noChangeAspect="1" noMove="1" noResize="1" noEditPoints="1" noAdjustHandles="1" noChangeArrowheads="1" noChangeShapeType="1" noTextEdit="1"/>
              </p:cNvSpPr>
              <p:nvPr/>
            </p:nvSpPr>
            <p:spPr>
              <a:xfrm>
                <a:off x="5333143" y="2878905"/>
                <a:ext cx="3440151" cy="1384995"/>
              </a:xfrm>
              <a:prstGeom prst="wedgeRectCallout">
                <a:avLst>
                  <a:gd name="adj1" fmla="val -88660"/>
                  <a:gd name="adj2" fmla="val 95946"/>
                </a:avLst>
              </a:prstGeom>
              <a:blipFill>
                <a:blip r:embed="rId3"/>
                <a:stretch>
                  <a:fillRect r="-503"/>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59DE6AB8-0BD3-437A-AF6B-ED87A13705D9}"/>
              </a:ext>
            </a:extLst>
          </p:cNvPr>
          <p:cNvSpPr/>
          <p:nvPr/>
        </p:nvSpPr>
        <p:spPr>
          <a:xfrm>
            <a:off x="241984" y="6024929"/>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p:sp>
        <p:nvSpPr>
          <p:cNvPr id="4" name="Right Brace 3">
            <a:extLst>
              <a:ext uri="{FF2B5EF4-FFF2-40B4-BE49-F238E27FC236}">
                <a16:creationId xmlns:a16="http://schemas.microsoft.com/office/drawing/2014/main" id="{AE6E5F9E-C81D-4F4B-B165-D063708EEA5C}"/>
              </a:ext>
            </a:extLst>
          </p:cNvPr>
          <p:cNvSpPr/>
          <p:nvPr/>
        </p:nvSpPr>
        <p:spPr>
          <a:xfrm>
            <a:off x="4323885" y="3116433"/>
            <a:ext cx="133815" cy="602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0DEA3CF-FC0B-4EEF-BA23-2B4D1E9EA006}"/>
                  </a:ext>
                </a:extLst>
              </p:cNvPr>
              <p:cNvSpPr/>
              <p:nvPr/>
            </p:nvSpPr>
            <p:spPr>
              <a:xfrm>
                <a:off x="4437724" y="3227440"/>
                <a:ext cx="811312" cy="437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3</m:t>
                                </m:r>
                              </m:e>
                            </m:mr>
                            <m:mr>
                              <m:e>
                                <m:r>
                                  <a:rPr lang="en-US" sz="1350" i="1">
                                    <a:latin typeface="Cambria Math" panose="02040503050406030204" pitchFamily="18" charset="0"/>
                                  </a:rPr>
                                  <m:t>2</m:t>
                                </m:r>
                              </m:e>
                            </m:mr>
                          </m:m>
                        </m:e>
                      </m:d>
                      <m:r>
                        <a:rPr lang="en-US" sz="1350" i="1">
                          <a:latin typeface="Cambria Math" panose="02040503050406030204" pitchFamily="18" charset="0"/>
                        </a:rPr>
                        <m:t>=3</m:t>
                      </m:r>
                    </m:oMath>
                  </m:oMathPara>
                </a14:m>
                <a:endParaRPr lang="en-US" sz="1350" dirty="0"/>
              </a:p>
            </p:txBody>
          </p:sp>
        </mc:Choice>
        <mc:Fallback xmlns="">
          <p:sp>
            <p:nvSpPr>
              <p:cNvPr id="7" name="Rectangle 6">
                <a:extLst>
                  <a:ext uri="{FF2B5EF4-FFF2-40B4-BE49-F238E27FC236}">
                    <a16:creationId xmlns:a16="http://schemas.microsoft.com/office/drawing/2014/main" id="{60DEA3CF-FC0B-4EEF-BA23-2B4D1E9EA006}"/>
                  </a:ext>
                </a:extLst>
              </p:cNvPr>
              <p:cNvSpPr>
                <a:spLocks noRot="1" noChangeAspect="1" noMove="1" noResize="1" noEditPoints="1" noAdjustHandles="1" noChangeArrowheads="1" noChangeShapeType="1" noTextEdit="1"/>
              </p:cNvSpPr>
              <p:nvPr/>
            </p:nvSpPr>
            <p:spPr>
              <a:xfrm>
                <a:off x="4437724" y="3227440"/>
                <a:ext cx="811312" cy="437427"/>
              </a:xfrm>
              <a:prstGeom prst="rect">
                <a:avLst/>
              </a:prstGeom>
              <a:blipFill>
                <a:blip r:embed="rId5"/>
                <a:stretch>
                  <a:fillRect b="-2778"/>
                </a:stretch>
              </a:blipFill>
            </p:spPr>
            <p:txBody>
              <a:bodyPr/>
              <a:lstStyle/>
              <a:p>
                <a:r>
                  <a:rPr lang="en-US">
                    <a:noFill/>
                  </a:rPr>
                  <a:t> </a:t>
                </a:r>
              </a:p>
            </p:txBody>
          </p:sp>
        </mc:Fallback>
      </mc:AlternateContent>
    </p:spTree>
    <p:extLst>
      <p:ext uri="{BB962C8B-B14F-4D97-AF65-F5344CB8AC3E}">
        <p14:creationId xmlns:p14="http://schemas.microsoft.com/office/powerpoint/2010/main" val="3989000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pic>
        <p:nvPicPr>
          <p:cNvPr id="3" name="Picture 4" descr="vacuum2-environment">
            <a:extLst>
              <a:ext uri="{FF2B5EF4-FFF2-40B4-BE49-F238E27FC236}">
                <a16:creationId xmlns:a16="http://schemas.microsoft.com/office/drawing/2014/main" id="{E224BE64-C346-D3E4-1D1E-11567FB0BC89}"/>
              </a:ext>
            </a:extLst>
          </p:cNvPr>
          <p:cNvPicPr>
            <a:picLocks noChangeAspect="1" noChangeArrowheads="1"/>
          </p:cNvPicPr>
          <p:nvPr/>
        </p:nvPicPr>
        <p:blipFill>
          <a:blip r:embed="rId2" cstate="print"/>
          <a:srcRect/>
          <a:stretch>
            <a:fillRect/>
          </a:stretch>
        </p:blipFill>
        <p:spPr bwMode="auto">
          <a:xfrm>
            <a:off x="628650" y="1690689"/>
            <a:ext cx="1866900" cy="955158"/>
          </a:xfrm>
          <a:prstGeom prst="rect">
            <a:avLst/>
          </a:prstGeom>
          <a:noFill/>
        </p:spPr>
      </p:pic>
      <p:pic>
        <p:nvPicPr>
          <p:cNvPr id="9" name="Picture 8">
            <a:extLst>
              <a:ext uri="{FF2B5EF4-FFF2-40B4-BE49-F238E27FC236}">
                <a16:creationId xmlns:a16="http://schemas.microsoft.com/office/drawing/2014/main" id="{DA8E13B6-4252-A139-34A0-8DF3C278CC28}"/>
              </a:ext>
            </a:extLst>
          </p:cNvPr>
          <p:cNvPicPr/>
          <p:nvPr/>
        </p:nvPicPr>
        <p:blipFill>
          <a:blip r:embed="rId3"/>
          <a:stretch/>
        </p:blipFill>
        <p:spPr>
          <a:xfrm>
            <a:off x="3843586" y="1226634"/>
            <a:ext cx="4767014" cy="5402766"/>
          </a:xfrm>
          <a:prstGeom prst="rect">
            <a:avLst/>
          </a:prstGeom>
          <a:ln>
            <a:noFill/>
          </a:ln>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A4BE5D2-9BA6-DB08-A4B5-2ED3B98CB6AD}"/>
                  </a:ext>
                </a:extLst>
              </p:cNvPr>
              <p:cNvSpPr txBox="1"/>
              <p:nvPr/>
            </p:nvSpPr>
            <p:spPr>
              <a:xfrm>
                <a:off x="591049" y="2780797"/>
                <a:ext cx="3409950" cy="4031873"/>
              </a:xfrm>
              <a:prstGeom prst="rect">
                <a:avLst/>
              </a:prstGeom>
              <a:noFill/>
            </p:spPr>
            <p:txBody>
              <a:bodyPr wrap="square" rtlCol="0">
                <a:spAutoFit/>
              </a:bodyPr>
              <a:lstStyle/>
              <a:p>
                <a14:m>
                  <m:oMath xmlns:m="http://schemas.openxmlformats.org/officeDocument/2006/math">
                    <m:r>
                      <a:rPr lang="en-US" sz="1600" b="0" i="1" smtClean="0">
                        <a:latin typeface="Cambria Math" panose="02040503050406030204" pitchFamily="18" charset="0"/>
                      </a:rPr>
                      <m:t>𝑛</m:t>
                    </m:r>
                  </m:oMath>
                </a14:m>
                <a:r>
                  <a:rPr lang="en-US" sz="1600" dirty="0"/>
                  <a:t> = number of squares</a:t>
                </a:r>
              </a:p>
              <a:p>
                <a:endParaRPr lang="en-US" sz="1600" dirty="0"/>
              </a:p>
              <a:p>
                <a:r>
                  <a:rPr lang="en-US" sz="1600" b="1" dirty="0"/>
                  <a:t>Dirt</a:t>
                </a:r>
              </a:p>
              <a:p>
                <a:pPr marL="285750" indent="-285750">
                  <a:buFont typeface="Arial" panose="020B0604020202020204" pitchFamily="34" charset="0"/>
                  <a:buChar char="•"/>
                </a:pPr>
                <a:r>
                  <a:rPr lang="en-US" sz="1600" dirty="0"/>
                  <a:t>Order of A and B does not matter!</a:t>
                </a:r>
              </a:p>
              <a:p>
                <a:pPr marL="285750" indent="-285750">
                  <a:buFont typeface="Arial" panose="020B0604020202020204" pitchFamily="34" charset="0"/>
                  <a:buChar char="•"/>
                </a:pPr>
                <a:r>
                  <a:rPr lang="en-US" sz="1600" dirty="0"/>
                  <a:t>Repetition: Dirt can be in both places</a:t>
                </a:r>
              </a:p>
              <a:p>
                <a:pPr marL="285750" indent="-285750">
                  <a:buFont typeface="Arial" panose="020B0604020202020204" pitchFamily="34" charset="0"/>
                  <a:buChar char="•"/>
                </a:pPr>
                <a:r>
                  <a:rPr lang="en-US" sz="1600" dirty="0"/>
                  <a:t>There are 2 options (clean/dirty)</a:t>
                </a:r>
              </a:p>
              <a:p>
                <a:endParaRPr lang="en-US" sz="1600" dirty="0"/>
              </a:p>
              <a:p>
                <a:pPr/>
                <a14:m>
                  <m:oMathPara xmlns:m="http://schemas.openxmlformats.org/officeDocument/2006/math">
                    <m:oMathParaPr>
                      <m:jc m:val="centerGroup"/>
                    </m:oMathParaPr>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𝑛</m:t>
                          </m:r>
                        </m:sup>
                      </m:sSup>
                    </m:oMath>
                  </m:oMathPara>
                </a14:m>
                <a:endParaRPr lang="en-US" sz="1600" dirty="0"/>
              </a:p>
              <a:p>
                <a:endParaRPr lang="en-US" sz="1600" dirty="0"/>
              </a:p>
              <a:p>
                <a:r>
                  <a:rPr lang="en-US" sz="1600" b="1" dirty="0"/>
                  <a:t>Robot</a:t>
                </a:r>
              </a:p>
              <a:p>
                <a:pPr marL="285750" indent="-285750">
                  <a:buFont typeface="Arial" panose="020B0604020202020204" pitchFamily="34" charset="0"/>
                  <a:buChar char="•"/>
                </a:pPr>
                <a:r>
                  <a:rPr lang="en-US" sz="1600" dirty="0"/>
                  <a:t>Can be in 1 out of n places.</a:t>
                </a:r>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 </m:t>
                      </m:r>
                    </m:oMath>
                  </m:oMathPara>
                </a14:m>
                <a:endParaRPr lang="en-US" sz="1600" dirty="0"/>
              </a:p>
              <a:p>
                <a:endParaRPr lang="en-US" sz="1600" dirty="0"/>
              </a:p>
              <a:p>
                <a:r>
                  <a:rPr lang="en-US" sz="1600" dirty="0"/>
                  <a:t>Total:    </a:t>
                </a:r>
                <a14:m>
                  <m:oMath xmlns:m="http://schemas.openxmlformats.org/officeDocument/2006/math">
                    <m:r>
                      <a:rPr lang="en-US" sz="1600" b="0" i="1" smtClean="0">
                        <a:latin typeface="Cambria Math" panose="02040503050406030204" pitchFamily="18" charset="0"/>
                      </a:rPr>
                      <m:t>𝑛</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𝑛</m:t>
                        </m:r>
                      </m:sup>
                    </m:sSup>
                  </m:oMath>
                </a14:m>
                <a:endParaRPr lang="en-US" sz="1600" dirty="0"/>
              </a:p>
              <a:p>
                <a:endParaRPr lang="en-US" sz="1600" dirty="0"/>
              </a:p>
            </p:txBody>
          </p:sp>
        </mc:Choice>
        <mc:Fallback xmlns="">
          <p:sp>
            <p:nvSpPr>
              <p:cNvPr id="10" name="TextBox 9">
                <a:extLst>
                  <a:ext uri="{FF2B5EF4-FFF2-40B4-BE49-F238E27FC236}">
                    <a16:creationId xmlns:a16="http://schemas.microsoft.com/office/drawing/2014/main" id="{AA4BE5D2-9BA6-DB08-A4B5-2ED3B98CB6AD}"/>
                  </a:ext>
                </a:extLst>
              </p:cNvPr>
              <p:cNvSpPr txBox="1">
                <a:spLocks noRot="1" noChangeAspect="1" noMove="1" noResize="1" noEditPoints="1" noAdjustHandles="1" noChangeArrowheads="1" noChangeShapeType="1" noTextEdit="1"/>
              </p:cNvSpPr>
              <p:nvPr/>
            </p:nvSpPr>
            <p:spPr>
              <a:xfrm>
                <a:off x="591049" y="2780797"/>
                <a:ext cx="3409950" cy="4031873"/>
              </a:xfrm>
              <a:prstGeom prst="rect">
                <a:avLst/>
              </a:prstGeom>
              <a:blipFill>
                <a:blip r:embed="rId4"/>
                <a:stretch>
                  <a:fillRect l="-1073" t="-4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Speech Bubble: Rectangle with Corners Rounded 11">
                <a:extLst>
                  <a:ext uri="{FF2B5EF4-FFF2-40B4-BE49-F238E27FC236}">
                    <a16:creationId xmlns:a16="http://schemas.microsoft.com/office/drawing/2014/main" id="{2388DC15-319D-3509-C4B8-C4B8CA88FD3D}"/>
                  </a:ext>
                </a:extLst>
              </p:cNvPr>
              <p:cNvSpPr/>
              <p:nvPr/>
            </p:nvSpPr>
            <p:spPr>
              <a:xfrm>
                <a:off x="3657600" y="6327396"/>
                <a:ext cx="4767014" cy="457200"/>
              </a:xfrm>
              <a:prstGeom prst="wedgeRoundRectCallout">
                <a:avLst>
                  <a:gd name="adj1" fmla="val -2587"/>
                  <a:gd name="adj2" fmla="val -101711"/>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We call the number of squares (“slots”) </a:t>
                </a:r>
                <a14:m>
                  <m:oMath xmlns:m="http://schemas.openxmlformats.org/officeDocument/2006/math">
                    <m:r>
                      <a:rPr lang="en-US" i="1" dirty="0" smtClean="0">
                        <a:latin typeface="Cambria Math" panose="02040503050406030204" pitchFamily="18" charset="0"/>
                      </a:rPr>
                      <m:t>𝑛</m:t>
                    </m:r>
                  </m:oMath>
                </a14:m>
                <a:r>
                  <a:rPr lang="en-US" dirty="0"/>
                  <a:t> here! </a:t>
                </a:r>
              </a:p>
            </p:txBody>
          </p:sp>
        </mc:Choice>
        <mc:Fallback xmlns="">
          <p:sp>
            <p:nvSpPr>
              <p:cNvPr id="12" name="Speech Bubble: Rectangle with Corners Rounded 11">
                <a:extLst>
                  <a:ext uri="{FF2B5EF4-FFF2-40B4-BE49-F238E27FC236}">
                    <a16:creationId xmlns:a16="http://schemas.microsoft.com/office/drawing/2014/main" id="{2388DC15-319D-3509-C4B8-C4B8CA88FD3D}"/>
                  </a:ext>
                </a:extLst>
              </p:cNvPr>
              <p:cNvSpPr>
                <a:spLocks noRot="1" noChangeAspect="1" noMove="1" noResize="1" noEditPoints="1" noAdjustHandles="1" noChangeArrowheads="1" noChangeShapeType="1" noTextEdit="1"/>
              </p:cNvSpPr>
              <p:nvPr/>
            </p:nvSpPr>
            <p:spPr>
              <a:xfrm>
                <a:off x="3657600" y="6327396"/>
                <a:ext cx="4767014" cy="457200"/>
              </a:xfrm>
              <a:prstGeom prst="wedgeRoundRectCallout">
                <a:avLst>
                  <a:gd name="adj1" fmla="val -2587"/>
                  <a:gd name="adj2" fmla="val -101711"/>
                  <a:gd name="adj3" fmla="val 16667"/>
                </a:avLst>
              </a:prstGeom>
              <a:blipFill>
                <a:blip r:embed="rId5"/>
                <a:stretch>
                  <a:fillRect b="-5983"/>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BD37989B-9DC4-B573-F0AD-894463503E2E}"/>
              </a:ext>
            </a:extLst>
          </p:cNvPr>
          <p:cNvSpPr/>
          <p:nvPr/>
        </p:nvSpPr>
        <p:spPr>
          <a:xfrm>
            <a:off x="4001000" y="2286000"/>
            <a:ext cx="1637800" cy="38100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222152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4384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42137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4384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42137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4384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42137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4384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42137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Tree>
    <p:extLst>
      <p:ext uri="{BB962C8B-B14F-4D97-AF65-F5344CB8AC3E}">
        <p14:creationId xmlns:p14="http://schemas.microsoft.com/office/powerpoint/2010/main" val="33366246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hoose A Path Stock Photos And Images - 123RF">
            <a:extLst>
              <a:ext uri="{FF2B5EF4-FFF2-40B4-BE49-F238E27FC236}">
                <a16:creationId xmlns:a16="http://schemas.microsoft.com/office/drawing/2014/main" id="{5C15033E-E7BC-49C3-9A52-69C05C52AA22}"/>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143000" y="131762"/>
            <a:ext cx="6858000" cy="1011238"/>
          </a:xfrm>
        </p:spPr>
        <p:txBody>
          <a:bodyPr vert="horz" lIns="91440" tIns="45720" rIns="91440" bIns="45720" rtlCol="0" anchor="b">
            <a:normAutofit/>
          </a:bodyPr>
          <a:lstStyle/>
          <a:p>
            <a:pPr algn="ctr" defTabSz="914400"/>
            <a:r>
              <a:rPr lang="en-US" sz="6000" b="1" dirty="0">
                <a:solidFill>
                  <a:srgbClr val="FFFFFF"/>
                </a:solidFill>
              </a:rPr>
              <a:t>Uninformed Search</a:t>
            </a:r>
          </a:p>
        </p:txBody>
      </p:sp>
    </p:spTree>
    <p:extLst>
      <p:ext uri="{BB962C8B-B14F-4D97-AF65-F5344CB8AC3E}">
        <p14:creationId xmlns:p14="http://schemas.microsoft.com/office/powerpoint/2010/main" val="379058558"/>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Uninformed search strategies</a:t>
            </a:r>
          </a:p>
        </p:txBody>
      </p:sp>
      <p:sp>
        <p:nvSpPr>
          <p:cNvPr id="25603" name="Rectangle 3"/>
          <p:cNvSpPr>
            <a:spLocks noGrp="1" noChangeArrowheads="1"/>
          </p:cNvSpPr>
          <p:nvPr>
            <p:ph idx="1"/>
          </p:nvPr>
        </p:nvSpPr>
        <p:spPr/>
        <p:txBody>
          <a:bodyPr>
            <a:normAutofit/>
          </a:bodyPr>
          <a:lstStyle/>
          <a:p>
            <a:pPr marL="0" indent="0">
              <a:buNone/>
            </a:pPr>
            <a:r>
              <a:rPr lang="en-US" dirty="0"/>
              <a:t>The search algorithm/agent is </a:t>
            </a:r>
            <a:r>
              <a:rPr lang="en-US" b="1" dirty="0"/>
              <a:t>not</a:t>
            </a:r>
            <a:r>
              <a:rPr lang="en-US" dirty="0"/>
              <a:t> provided information about how close a state is to the goal state.</a:t>
            </a:r>
          </a:p>
          <a:p>
            <a:pPr marL="0" indent="0">
              <a:buNone/>
            </a:pPr>
            <a:endParaRPr lang="en-US" dirty="0"/>
          </a:p>
          <a:p>
            <a:pPr marL="0" indent="0">
              <a:buNone/>
            </a:pPr>
            <a:r>
              <a:rPr lang="en-US" dirty="0"/>
              <a:t>It blindly searches following a simple strategy until it finds the goal state by chance.</a:t>
            </a:r>
          </a:p>
          <a:p>
            <a:endParaRPr lang="en-US" dirty="0"/>
          </a:p>
          <a:p>
            <a:pPr marL="0" indent="0">
              <a:buNone/>
            </a:pPr>
            <a:r>
              <a:rPr lang="en-US" dirty="0"/>
              <a:t>Search strategies we will discuss:</a:t>
            </a:r>
          </a:p>
        </p:txBody>
      </p:sp>
      <p:graphicFrame>
        <p:nvGraphicFramePr>
          <p:cNvPr id="3" name="Diagram 2">
            <a:extLst>
              <a:ext uri="{FF2B5EF4-FFF2-40B4-BE49-F238E27FC236}">
                <a16:creationId xmlns:a16="http://schemas.microsoft.com/office/drawing/2014/main" id="{D6680C34-D93C-403C-818C-20160E9B7304}"/>
              </a:ext>
            </a:extLst>
          </p:cNvPr>
          <p:cNvGraphicFramePr/>
          <p:nvPr>
            <p:extLst>
              <p:ext uri="{D42A27DB-BD31-4B8C-83A1-F6EECF244321}">
                <p14:modId xmlns:p14="http://schemas.microsoft.com/office/powerpoint/2010/main" val="2910787677"/>
              </p:ext>
            </p:extLst>
          </p:nvPr>
        </p:nvGraphicFramePr>
        <p:xfrm>
          <a:off x="2819400" y="4648200"/>
          <a:ext cx="3505200" cy="1200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60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60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Breadth-first search (BFS)</a:t>
            </a:r>
          </a:p>
        </p:txBody>
      </p:sp>
      <p:sp>
        <p:nvSpPr>
          <p:cNvPr id="25603" name="Rectangle 3"/>
          <p:cNvSpPr>
            <a:spLocks noGrp="1" noChangeArrowheads="1"/>
          </p:cNvSpPr>
          <p:nvPr>
            <p:ph idx="1"/>
          </p:nvPr>
        </p:nvSpPr>
        <p:spPr>
          <a:xfrm>
            <a:off x="628650" y="1825625"/>
            <a:ext cx="7886700" cy="820303"/>
          </a:xfrm>
        </p:spPr>
        <p:txBody>
          <a:bodyPr>
            <a:normAutofit/>
          </a:bodyPr>
          <a:lstStyle/>
          <a:p>
            <a:pPr marL="0" indent="0">
              <a:buNone/>
            </a:pPr>
            <a:r>
              <a:rPr lang="en-US" b="1" dirty="0"/>
              <a:t>Expansion rule: </a:t>
            </a:r>
            <a:r>
              <a:rPr lang="en-US" dirty="0"/>
              <a:t>Expand shallowest unexpanded node in the frontier (=</a:t>
            </a:r>
            <a:r>
              <a:rPr lang="en-US" b="1" dirty="0"/>
              <a:t>FIFO</a:t>
            </a:r>
            <a:r>
              <a:rPr lang="en-US" dirty="0"/>
              <a:t>). </a:t>
            </a:r>
          </a:p>
        </p:txBody>
      </p:sp>
      <p:pic>
        <p:nvPicPr>
          <p:cNvPr id="2" name="Picture 1">
            <a:extLst>
              <a:ext uri="{FF2B5EF4-FFF2-40B4-BE49-F238E27FC236}">
                <a16:creationId xmlns:a16="http://schemas.microsoft.com/office/drawing/2014/main" id="{50478804-D19B-42CB-9174-573046574EBF}"/>
              </a:ext>
            </a:extLst>
          </p:cNvPr>
          <p:cNvPicPr>
            <a:picLocks noChangeAspect="1"/>
          </p:cNvPicPr>
          <p:nvPr/>
        </p:nvPicPr>
        <p:blipFill>
          <a:blip r:embed="rId3"/>
          <a:stretch>
            <a:fillRect/>
          </a:stretch>
        </p:blipFill>
        <p:spPr>
          <a:xfrm>
            <a:off x="254062" y="2514600"/>
            <a:ext cx="8635876" cy="2047906"/>
          </a:xfrm>
          <a:prstGeom prst="rect">
            <a:avLst/>
          </a:prstGeom>
        </p:spPr>
      </p:pic>
      <p:sp>
        <p:nvSpPr>
          <p:cNvPr id="3" name="Rectangle 2">
            <a:extLst>
              <a:ext uri="{FF2B5EF4-FFF2-40B4-BE49-F238E27FC236}">
                <a16:creationId xmlns:a16="http://schemas.microsoft.com/office/drawing/2014/main" id="{6586C735-C78E-442B-A9DB-C9383AB15207}"/>
              </a:ext>
            </a:extLst>
          </p:cNvPr>
          <p:cNvSpPr/>
          <p:nvPr/>
        </p:nvSpPr>
        <p:spPr>
          <a:xfrm>
            <a:off x="533400" y="4745471"/>
            <a:ext cx="7981950" cy="2031325"/>
          </a:xfrm>
          <a:prstGeom prst="rect">
            <a:avLst/>
          </a:prstGeom>
        </p:spPr>
        <p:txBody>
          <a:bodyPr wrap="square">
            <a:spAutoFit/>
          </a:bodyPr>
          <a:lstStyle/>
          <a:p>
            <a:r>
              <a:rPr lang="en-US" b="1" dirty="0"/>
              <a:t>Data Structures</a:t>
            </a:r>
          </a:p>
          <a:p>
            <a:pPr marL="285750" indent="-285750">
              <a:buFont typeface="Arial" panose="020B0604020202020204" pitchFamily="34" charset="0"/>
              <a:buChar char="•"/>
            </a:pPr>
            <a:r>
              <a:rPr lang="en-US" b="1" dirty="0"/>
              <a:t>Frontier </a:t>
            </a:r>
            <a:r>
              <a:rPr lang="en-US" dirty="0"/>
              <a:t>data structure: holds references to the green nodes (green) and is implemented as a FIFO queue.</a:t>
            </a:r>
          </a:p>
          <a:p>
            <a:pPr marL="285750" indent="-285750">
              <a:buFont typeface="Arial" panose="020B0604020202020204" pitchFamily="34" charset="0"/>
              <a:buChar char="•"/>
            </a:pPr>
            <a:r>
              <a:rPr lang="en-US" b="1" dirty="0"/>
              <a:t>Reached</a:t>
            </a:r>
            <a:r>
              <a:rPr lang="en-US" dirty="0"/>
              <a:t> data structure: holds references to all visited nodes (gray and green) and is used to prevent visiting nodes more than once (cycle checking).</a:t>
            </a:r>
          </a:p>
          <a:p>
            <a:pPr marL="285750" indent="-285750">
              <a:buFont typeface="Arial" panose="020B0604020202020204" pitchFamily="34" charset="0"/>
              <a:buChar char="•"/>
            </a:pPr>
            <a:r>
              <a:rPr lang="en-US" dirty="0"/>
              <a:t>Builds a</a:t>
            </a:r>
            <a:r>
              <a:rPr lang="en-US" b="1" dirty="0"/>
              <a:t> tree </a:t>
            </a:r>
            <a:r>
              <a:rPr lang="en-US" dirty="0"/>
              <a:t>with links from parent to child.</a:t>
            </a:r>
            <a:endParaRPr lang="en-US" b="1" dirty="0"/>
          </a:p>
          <a:p>
            <a:endParaRPr lang="en-US" dirty="0"/>
          </a:p>
        </p:txBody>
      </p:sp>
    </p:spTree>
    <p:extLst>
      <p:ext uri="{BB962C8B-B14F-4D97-AF65-F5344CB8AC3E}">
        <p14:creationId xmlns:p14="http://schemas.microsoft.com/office/powerpoint/2010/main" val="346095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BFS</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p:txBody>
          <a:bodyPr/>
          <a:lstStyle/>
          <a:p>
            <a:fld id="{E97C47EE-1537-423B-A9B2-96D7BC867AC1}" type="slidenum">
              <a:rPr lang="en-US" smtClean="0"/>
              <a:t>28</a:t>
            </a:fld>
            <a:endParaRPr lang="en-US"/>
          </a:p>
        </p:txBody>
      </p:sp>
      <p:pic>
        <p:nvPicPr>
          <p:cNvPr id="8" name="Picture 7">
            <a:extLst>
              <a:ext uri="{FF2B5EF4-FFF2-40B4-BE49-F238E27FC236}">
                <a16:creationId xmlns:a16="http://schemas.microsoft.com/office/drawing/2014/main" id="{0445D743-DD23-48C7-BA32-92F6DD07F4DC}"/>
              </a:ext>
            </a:extLst>
          </p:cNvPr>
          <p:cNvPicPr>
            <a:picLocks noChangeAspect="1"/>
          </p:cNvPicPr>
          <p:nvPr/>
        </p:nvPicPr>
        <p:blipFill>
          <a:blip r:embed="rId2"/>
          <a:stretch>
            <a:fillRect/>
          </a:stretch>
        </p:blipFill>
        <p:spPr>
          <a:xfrm>
            <a:off x="381000" y="2133601"/>
            <a:ext cx="7682555" cy="3657599"/>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5571134" y="4911032"/>
            <a:ext cx="3191866" cy="1162743"/>
          </a:xfrm>
          <a:prstGeom prst="wedgeRoundRectCallout">
            <a:avLst>
              <a:gd name="adj1" fmla="val -110522"/>
              <a:gd name="adj2" fmla="val -607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reached</a:t>
            </a:r>
            <a:r>
              <a:rPr lang="en-US" dirty="0"/>
              <a:t> makes sure we do not visit nodes twice (e.g., in a cycle or a redundant path). Fast lookup is important.</a:t>
            </a:r>
          </a:p>
        </p:txBody>
      </p:sp>
      <p:sp>
        <p:nvSpPr>
          <p:cNvPr id="9" name="Speech Bubble: Rectangle with Corners Rounded 8">
            <a:extLst>
              <a:ext uri="{FF2B5EF4-FFF2-40B4-BE49-F238E27FC236}">
                <a16:creationId xmlns:a16="http://schemas.microsoft.com/office/drawing/2014/main" id="{EE9CAB1B-2075-4624-BD89-9EDD8A7CABB3}"/>
              </a:ext>
            </a:extLst>
          </p:cNvPr>
          <p:cNvSpPr/>
          <p:nvPr/>
        </p:nvSpPr>
        <p:spPr>
          <a:xfrm>
            <a:off x="5593436" y="3271923"/>
            <a:ext cx="3191866" cy="766677"/>
          </a:xfrm>
          <a:prstGeom prst="wedgeRoundRectCallout">
            <a:avLst>
              <a:gd name="adj1" fmla="val -115763"/>
              <a:gd name="adj2" fmla="val 401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Expand </a:t>
            </a:r>
            <a:r>
              <a:rPr lang="en-US" dirty="0"/>
              <a:t>adds the next level below node to the search tree.</a:t>
            </a:r>
            <a:r>
              <a:rPr lang="en-US" i="1" dirty="0"/>
              <a:t> </a:t>
            </a:r>
            <a:endParaRPr lang="en-US" dirty="0"/>
          </a:p>
        </p:txBody>
      </p:sp>
    </p:spTree>
    <p:extLst>
      <p:ext uri="{BB962C8B-B14F-4D97-AF65-F5344CB8AC3E}">
        <p14:creationId xmlns:p14="http://schemas.microsoft.com/office/powerpoint/2010/main" val="23621067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Expanding the search tree</a:t>
            </a:r>
          </a:p>
        </p:txBody>
      </p:sp>
      <p:sp>
        <p:nvSpPr>
          <p:cNvPr id="7" name="Content Placeholder 6">
            <a:extLst>
              <a:ext uri="{FF2B5EF4-FFF2-40B4-BE49-F238E27FC236}">
                <a16:creationId xmlns:a16="http://schemas.microsoft.com/office/drawing/2014/main" id="{0A021354-63AE-4594-BEF3-6E20F5FE68F1}"/>
              </a:ext>
            </a:extLst>
          </p:cNvPr>
          <p:cNvSpPr>
            <a:spLocks noGrp="1"/>
          </p:cNvSpPr>
          <p:nvPr>
            <p:ph idx="1"/>
          </p:nvPr>
        </p:nvSpPr>
        <p:spPr>
          <a:xfrm>
            <a:off x="628650" y="1825625"/>
            <a:ext cx="7886700" cy="2126830"/>
          </a:xfrm>
        </p:spPr>
        <p:txBody>
          <a:bodyPr>
            <a:normAutofit lnSpcReduction="10000"/>
          </a:bodyPr>
          <a:lstStyle/>
          <a:p>
            <a:r>
              <a:rPr lang="en-US" dirty="0"/>
              <a:t>AI tree search creates the search tree while searching.</a:t>
            </a:r>
          </a:p>
          <a:p>
            <a:r>
              <a:rPr lang="en-US" dirty="0"/>
              <a:t>The EXPAND function uses the current search tree node (i.e., current state) and the problem description to create new nodes for all reachable states.</a:t>
            </a:r>
          </a:p>
          <a:p>
            <a:r>
              <a:rPr lang="en-US" dirty="0"/>
              <a:t>It tries all actions in the current state by checking the transition function (RESULTS) and then returns a list of new nodes for the frontier.</a:t>
            </a:r>
          </a:p>
        </p:txBody>
      </p:sp>
      <p:pic>
        <p:nvPicPr>
          <p:cNvPr id="4" name="Picture 3">
            <a:extLst>
              <a:ext uri="{FF2B5EF4-FFF2-40B4-BE49-F238E27FC236}">
                <a16:creationId xmlns:a16="http://schemas.microsoft.com/office/drawing/2014/main" id="{3A7DE6D3-9BDA-490E-B2A7-C931837A3BE7}"/>
              </a:ext>
            </a:extLst>
          </p:cNvPr>
          <p:cNvPicPr>
            <a:picLocks noChangeAspect="1"/>
          </p:cNvPicPr>
          <p:nvPr/>
        </p:nvPicPr>
        <p:blipFill>
          <a:blip r:embed="rId2"/>
          <a:stretch>
            <a:fillRect/>
          </a:stretch>
        </p:blipFill>
        <p:spPr>
          <a:xfrm>
            <a:off x="337495" y="4466112"/>
            <a:ext cx="7682556" cy="1782288"/>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2243B95F-BA60-4A10-B6FF-70AE91F5757E}"/>
              </a:ext>
            </a:extLst>
          </p:cNvPr>
          <p:cNvSpPr/>
          <p:nvPr/>
        </p:nvSpPr>
        <p:spPr>
          <a:xfrm>
            <a:off x="6433130" y="3952455"/>
            <a:ext cx="2329870" cy="1661420"/>
          </a:xfrm>
          <a:prstGeom prst="wedgeRoundRectCallout">
            <a:avLst>
              <a:gd name="adj1" fmla="val -63829"/>
              <a:gd name="adj2" fmla="val 613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structure for the search tree. </a:t>
            </a:r>
            <a:br>
              <a:rPr lang="en-US" dirty="0"/>
            </a:br>
            <a:r>
              <a:rPr lang="en-US" dirty="0"/>
              <a:t>Yield can also be implemented by returning a list of Nodes.</a:t>
            </a:r>
          </a:p>
        </p:txBody>
      </p:sp>
      <p:sp>
        <p:nvSpPr>
          <p:cNvPr id="11" name="Speech Bubble: Rectangle with Corners Rounded 10">
            <a:extLst>
              <a:ext uri="{FF2B5EF4-FFF2-40B4-BE49-F238E27FC236}">
                <a16:creationId xmlns:a16="http://schemas.microsoft.com/office/drawing/2014/main" id="{39AE98EB-D134-4211-9F36-07A3F674F944}"/>
              </a:ext>
            </a:extLst>
          </p:cNvPr>
          <p:cNvSpPr/>
          <p:nvPr/>
        </p:nvSpPr>
        <p:spPr>
          <a:xfrm>
            <a:off x="4743450" y="4819506"/>
            <a:ext cx="1207507" cy="637206"/>
          </a:xfrm>
          <a:prstGeom prst="wedgeRoundRectCallout">
            <a:avLst>
              <a:gd name="adj1" fmla="val -132532"/>
              <a:gd name="adj2" fmla="val 368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Transition function</a:t>
            </a:r>
          </a:p>
        </p:txBody>
      </p:sp>
    </p:spTree>
    <p:extLst>
      <p:ext uri="{BB962C8B-B14F-4D97-AF65-F5344CB8AC3E}">
        <p14:creationId xmlns:p14="http://schemas.microsoft.com/office/powerpoint/2010/main" val="1788206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200"/>
            <a:ext cx="8229600" cy="4525963"/>
          </a:xfrm>
        </p:spPr>
        <p:txBody>
          <a:bodyPr>
            <a:normAutofit/>
          </a:bodyPr>
          <a:lstStyle/>
          <a:p>
            <a:r>
              <a:rPr lang="en-US" sz="2200" dirty="0"/>
              <a:t>We will consider the problem of designing </a:t>
            </a:r>
            <a:r>
              <a:rPr lang="en-US" sz="2200" b="1" dirty="0">
                <a:solidFill>
                  <a:srgbClr val="FF0000"/>
                </a:solidFill>
              </a:rPr>
              <a:t>goal-based agents</a:t>
            </a:r>
            <a:r>
              <a:rPr lang="en-US" sz="2200" dirty="0"/>
              <a:t> in </a:t>
            </a:r>
            <a:r>
              <a:rPr lang="en-US" sz="2200" b="1" dirty="0">
                <a:solidFill>
                  <a:srgbClr val="FF0000"/>
                </a:solidFill>
              </a:rPr>
              <a:t>known</a:t>
            </a:r>
            <a:r>
              <a:rPr lang="en-US" sz="2200" dirty="0">
                <a:solidFill>
                  <a:srgbClr val="FF0000"/>
                </a:solidFill>
              </a:rPr>
              <a:t>, </a:t>
            </a:r>
            <a:r>
              <a:rPr lang="en-US" sz="2200" b="1" dirty="0">
                <a:solidFill>
                  <a:srgbClr val="FF0000"/>
                </a:solidFill>
              </a:rPr>
              <a:t>fully observable, and deterministic </a:t>
            </a:r>
            <a:r>
              <a:rPr lang="en-US" sz="2200" dirty="0"/>
              <a:t>environments.</a:t>
            </a:r>
          </a:p>
          <a:p>
            <a:r>
              <a:rPr lang="en-US" sz="2200" dirty="0"/>
              <a:t>Example:</a:t>
            </a:r>
          </a:p>
        </p:txBody>
      </p:sp>
      <p:pic>
        <p:nvPicPr>
          <p:cNvPr id="10"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11" name="Down Arrow 10"/>
          <p:cNvSpPr/>
          <p:nvPr/>
        </p:nvSpPr>
        <p:spPr>
          <a:xfrm>
            <a:off x="3236805" y="2977742"/>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74316" y="2599890"/>
            <a:ext cx="889451" cy="369332"/>
          </a:xfrm>
          <a:prstGeom prst="rect">
            <a:avLst/>
          </a:prstGeom>
          <a:noFill/>
        </p:spPr>
        <p:txBody>
          <a:bodyPr wrap="square" rtlCol="0">
            <a:spAutoFit/>
          </a:bodyPr>
          <a:lstStyle/>
          <a:p>
            <a:r>
              <a:rPr lang="en-US" dirty="0"/>
              <a:t>Start</a:t>
            </a:r>
          </a:p>
        </p:txBody>
      </p:sp>
      <p:sp>
        <p:nvSpPr>
          <p:cNvPr id="13" name="Down Arrow 12"/>
          <p:cNvSpPr/>
          <p:nvPr/>
        </p:nvSpPr>
        <p:spPr>
          <a:xfrm rot="5400000">
            <a:off x="6141288" y="5882279"/>
            <a:ext cx="166914" cy="21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349549" y="5791200"/>
            <a:ext cx="889451" cy="369332"/>
          </a:xfrm>
          <a:prstGeom prst="rect">
            <a:avLst/>
          </a:prstGeom>
          <a:noFill/>
        </p:spPr>
        <p:txBody>
          <a:bodyPr wrap="square" rtlCol="0">
            <a:spAutoFit/>
          </a:bodyPr>
          <a:lstStyle/>
          <a:p>
            <a:r>
              <a:rPr lang="en-US" dirty="0"/>
              <a:t>Goal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12" grpId="0"/>
      <p:bldP spid="13" grpId="0" animBg="1"/>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z="4000"/>
              <a:t>Properties of breadth-first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normAutofit fontScale="70000" lnSpcReduction="20000"/>
              </a:bodyPr>
              <a:lstStyle/>
              <a:p>
                <a:pPr>
                  <a:lnSpc>
                    <a:spcPct val="90000"/>
                  </a:lnSpc>
                </a:pPr>
                <a:r>
                  <a:rPr lang="en-US" sz="2800" b="1" dirty="0">
                    <a:solidFill>
                      <a:srgbClr val="FF0000"/>
                    </a:solidFill>
                  </a:rPr>
                  <a:t>Complete? </a:t>
                </a:r>
              </a:p>
              <a:p>
                <a:pPr lvl="1">
                  <a:lnSpc>
                    <a:spcPct val="90000"/>
                  </a:lnSpc>
                  <a:buNone/>
                </a:pPr>
                <a:r>
                  <a:rPr lang="en-US" sz="2400" dirty="0"/>
                  <a:t>Yes</a:t>
                </a:r>
              </a:p>
              <a:p>
                <a:pPr>
                  <a:lnSpc>
                    <a:spcPct val="90000"/>
                  </a:lnSpc>
                </a:pPr>
                <a:endParaRPr lang="en-US" sz="2800" b="1" dirty="0">
                  <a:solidFill>
                    <a:srgbClr val="FF0000"/>
                  </a:solidFill>
                </a:endParaRPr>
              </a:p>
              <a:p>
                <a:pPr>
                  <a:lnSpc>
                    <a:spcPct val="90000"/>
                  </a:lnSpc>
                </a:pPr>
                <a:r>
                  <a:rPr lang="en-US" sz="2800" b="1" dirty="0">
                    <a:solidFill>
                      <a:srgbClr val="FF0000"/>
                    </a:solidFill>
                  </a:rPr>
                  <a:t>Optimal? </a:t>
                </a:r>
              </a:p>
              <a:p>
                <a:pPr lvl="1">
                  <a:lnSpc>
                    <a:spcPct val="90000"/>
                  </a:lnSpc>
                  <a:buNone/>
                </a:pPr>
                <a:r>
                  <a:rPr lang="en-US" sz="2400" dirty="0"/>
                  <a:t>Yes – if cost is the same per step (action). Otherwise: Use uniform-cost search. </a:t>
                </a:r>
              </a:p>
              <a:p>
                <a:pPr>
                  <a:lnSpc>
                    <a:spcPct val="90000"/>
                  </a:lnSpc>
                </a:pPr>
                <a:endParaRPr lang="en-US" sz="2800" b="1" dirty="0">
                  <a:solidFill>
                    <a:srgbClr val="FF0000"/>
                  </a:solidFill>
                </a:endParaRPr>
              </a:p>
              <a:p>
                <a:pPr>
                  <a:lnSpc>
                    <a:spcPct val="90000"/>
                  </a:lnSpc>
                </a:pPr>
                <a:r>
                  <a:rPr lang="en-US" sz="2800" b="1" dirty="0">
                    <a:solidFill>
                      <a:srgbClr val="FF0000"/>
                    </a:solidFill>
                  </a:rPr>
                  <a:t>Time? </a:t>
                </a:r>
              </a:p>
              <a:p>
                <a:pPr lvl="1">
                  <a:lnSpc>
                    <a:spcPct val="90000"/>
                  </a:lnSpc>
                  <a:buNone/>
                </a:pPr>
                <a:r>
                  <a:rPr lang="en-US" sz="2400" dirty="0"/>
                  <a:t>Sum of the number of nodes created in at each level in a </a:t>
                </a:r>
                <a:r>
                  <a:rPr lang="en-US" sz="2400" i="1" dirty="0"/>
                  <a:t>b</a:t>
                </a:r>
                <a:r>
                  <a:rPr lang="en-US" sz="2400" dirty="0"/>
                  <a:t>-</a:t>
                </a:r>
                <a:r>
                  <a:rPr lang="en-US" sz="2400" dirty="0" err="1"/>
                  <a:t>ary</a:t>
                </a:r>
                <a:r>
                  <a:rPr lang="en-US" sz="2400" dirty="0"/>
                  <a:t> tree of depth </a:t>
                </a:r>
                <a:r>
                  <a:rPr lang="en-US" sz="2400" i="1" dirty="0"/>
                  <a:t>d</a:t>
                </a:r>
                <a:r>
                  <a:rPr lang="en-US" sz="2400" dirty="0"/>
                  <a:t>: </a:t>
                </a:r>
              </a:p>
              <a:p>
                <a:pPr lvl="1">
                  <a:lnSpc>
                    <a:spcPct val="90000"/>
                  </a:lnSpc>
                  <a:buNone/>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1 + </m:t>
                      </m:r>
                      <m:r>
                        <a:rPr lang="en-US" sz="2400" i="1" dirty="0" smtClean="0">
                          <a:latin typeface="Cambria Math" panose="02040503050406030204" pitchFamily="18" charset="0"/>
                        </a:rPr>
                        <m:t>𝑏</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b="0" i="1" dirty="0" smtClean="0">
                              <a:latin typeface="Cambria Math" panose="02040503050406030204" pitchFamily="18" charset="0"/>
                            </a:rPr>
                            <m:t>2</m:t>
                          </m:r>
                        </m:sup>
                      </m:sSup>
                      <m:r>
                        <a:rPr lang="en-US" sz="2400" b="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smtClean="0">
                          <a:latin typeface="Cambria Math" panose="02040503050406030204" pitchFamily="18" charset="0"/>
                        </a:rPr>
                        <m:t> = </m:t>
                      </m:r>
                      <m:r>
                        <a:rPr lang="en-US" sz="2400" i="1" dirty="0" smtClean="0">
                          <a:latin typeface="Cambria Math" panose="02040503050406030204" pitchFamily="18" charset="0"/>
                        </a:rPr>
                        <m:t>𝑂</m:t>
                      </m:r>
                      <m:r>
                        <a:rPr lang="en-US" sz="2400" i="1" dirty="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a:latin typeface="Cambria Math" panose="02040503050406030204" pitchFamily="18" charset="0"/>
                        </a:rPr>
                        <m:t>)</m:t>
                      </m:r>
                    </m:oMath>
                  </m:oMathPara>
                </a14:m>
                <a:endParaRPr lang="en-US" sz="2400" dirty="0"/>
              </a:p>
              <a:p>
                <a:pPr>
                  <a:lnSpc>
                    <a:spcPct val="90000"/>
                  </a:lnSpc>
                </a:pPr>
                <a:r>
                  <a:rPr lang="en-US" sz="2800" b="1" dirty="0">
                    <a:solidFill>
                      <a:srgbClr val="FF0000"/>
                    </a:solidFill>
                  </a:rPr>
                  <a:t>Space? </a:t>
                </a:r>
              </a:p>
              <a:p>
                <a:pPr lvl="1">
                  <a:lnSpc>
                    <a:spcPct val="90000"/>
                  </a:lnSpc>
                  <a:buNone/>
                </a:pPr>
                <a:r>
                  <a:rPr lang="en-US" sz="2400" dirty="0"/>
                  <a:t>Stored nodes: </a:t>
                </a: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400" dirty="0"/>
              </a:p>
              <a:p>
                <a:pPr>
                  <a:lnSpc>
                    <a:spcPct val="90000"/>
                  </a:lnSpc>
                </a:pPr>
                <a:endParaRPr lang="en-US" sz="2800" dirty="0">
                  <a:solidFill>
                    <a:srgbClr val="FF0000"/>
                  </a:solidFill>
                </a:endParaRPr>
              </a:p>
              <a:p>
                <a:pPr marL="0" indent="0">
                  <a:lnSpc>
                    <a:spcPct val="90000"/>
                  </a:lnSpc>
                  <a:buNone/>
                </a:pPr>
                <a:r>
                  <a:rPr lang="en-US" sz="2800" b="1" dirty="0"/>
                  <a:t>Note:</a:t>
                </a:r>
              </a:p>
              <a:p>
                <a:pPr lvl="1"/>
                <a:r>
                  <a:rPr lang="en-US" sz="2500" dirty="0"/>
                  <a:t>The large space complexity is usually a bigger problem than time!</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773" t="-252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84041CD2-67CA-4E6C-92E4-1C9A65D63822}"/>
              </a:ext>
            </a:extLst>
          </p:cNvPr>
          <p:cNvSpPr/>
          <p:nvPr/>
        </p:nvSpPr>
        <p:spPr>
          <a:xfrm>
            <a:off x="6248400" y="167582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72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72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72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72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72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72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72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723">
                                            <p:txEl>
                                              <p:pRg st="12" end="1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72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Breadth-first search</a:t>
            </a:r>
          </a:p>
        </p:txBody>
      </p: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a:xfrm>
                <a:off x="604489" y="1798637"/>
                <a:ext cx="8686800" cy="4525963"/>
              </a:xfrm>
            </p:spPr>
            <p:txBody>
              <a:bodyPr/>
              <a:lstStyle/>
              <a:p>
                <a:r>
                  <a:rPr lang="en-US" dirty="0"/>
                  <a:t>Time and Space: </a:t>
                </a:r>
                <a14:m>
                  <m:oMath xmlns:m="http://schemas.openxmlformats.org/officeDocument/2006/math">
                    <m:r>
                      <a:rPr lang="en-US" sz="2000" i="1" dirty="0" smtClean="0">
                        <a:latin typeface="Cambria Math" panose="02040503050406030204" pitchFamily="18" charset="0"/>
                      </a:rPr>
                      <m:t>𝑂</m:t>
                    </m:r>
                    <m:d>
                      <m:dPr>
                        <m:ctrlPr>
                          <a:rPr lang="en-US" sz="2000" i="1" dirty="0" smtClean="0">
                            <a:latin typeface="Cambria Math" panose="02040503050406030204" pitchFamily="18" charset="0"/>
                          </a:rPr>
                        </m:ctrlPr>
                      </m:dPr>
                      <m:e>
                        <m:sSup>
                          <m:sSupPr>
                            <m:ctrlPr>
                              <a:rPr lang="en-US" sz="2000" b="0" i="1" dirty="0" smtClean="0">
                                <a:latin typeface="Cambria Math" panose="02040503050406030204" pitchFamily="18" charset="0"/>
                              </a:rPr>
                            </m:ctrlPr>
                          </m:sSupPr>
                          <m:e>
                            <m:r>
                              <a:rPr lang="en-US" sz="2000" i="1" dirty="0" smtClean="0">
                                <a:latin typeface="Cambria Math" panose="02040503050406030204" pitchFamily="18" charset="0"/>
                              </a:rPr>
                              <m:t>𝑏</m:t>
                            </m:r>
                          </m:e>
                          <m:sup>
                            <m:r>
                              <a:rPr lang="en-US" sz="2000" b="0" i="1" dirty="0" smtClean="0">
                                <a:latin typeface="Cambria Math" panose="02040503050406030204" pitchFamily="18" charset="0"/>
                              </a:rPr>
                              <m:t>𝑑</m:t>
                            </m:r>
                          </m:sup>
                        </m:sSup>
                      </m:e>
                    </m:d>
                  </m:oMath>
                </a14:m>
                <a:r>
                  <a:rPr lang="en-US" sz="2000" dirty="0"/>
                  <a:t> - all paths to the depth of the goal are expanded</a:t>
                </a:r>
              </a:p>
              <a:p>
                <a:endParaRPr lang="en-US" dirty="0"/>
              </a:p>
            </p:txBody>
          </p:sp>
        </mc:Choice>
        <mc:Fallback xmlns="">
          <p:sp>
            <p:nvSpPr>
              <p:cNvPr id="26627" name="Rectangle 3"/>
              <p:cNvSpPr>
                <a:spLocks noGrp="1" noRot="1" noChangeAspect="1" noMove="1" noResize="1" noEditPoints="1" noAdjustHandles="1" noChangeArrowheads="1" noChangeShapeType="1" noTextEdit="1"/>
              </p:cNvSpPr>
              <p:nvPr>
                <p:ph idx="1"/>
              </p:nvPr>
            </p:nvSpPr>
            <p:spPr>
              <a:xfrm>
                <a:off x="604489" y="1798637"/>
                <a:ext cx="8686800" cy="4525963"/>
              </a:xfrm>
              <a:blipFill>
                <a:blip r:embed="rId3"/>
                <a:stretch>
                  <a:fillRect l="-702" t="-1211"/>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5C79020-E1E0-41C3-9911-53098B1F86C0}"/>
              </a:ext>
            </a:extLst>
          </p:cNvPr>
          <p:cNvSpPr txBox="1"/>
          <p:nvPr/>
        </p:nvSpPr>
        <p:spPr>
          <a:xfrm>
            <a:off x="6389733" y="3586031"/>
            <a:ext cx="762000" cy="369332"/>
          </a:xfrm>
          <a:prstGeom prst="rect">
            <a:avLst/>
          </a:prstGeom>
          <a:noFill/>
        </p:spPr>
        <p:txBody>
          <a:bodyPr wrap="square" rtlCol="0">
            <a:spAutoFit/>
          </a:bodyPr>
          <a:lstStyle/>
          <a:p>
            <a:r>
              <a:rPr lang="en-US" dirty="0"/>
              <a:t>Goal</a:t>
            </a:r>
          </a:p>
        </p:txBody>
      </p:sp>
      <p:sp>
        <p:nvSpPr>
          <p:cNvPr id="44" name="TextBox 43">
            <a:extLst>
              <a:ext uri="{FF2B5EF4-FFF2-40B4-BE49-F238E27FC236}">
                <a16:creationId xmlns:a16="http://schemas.microsoft.com/office/drawing/2014/main" id="{F5809868-3B77-46E5-BAC8-FDD95DD8D4DF}"/>
              </a:ext>
            </a:extLst>
          </p:cNvPr>
          <p:cNvSpPr txBox="1"/>
          <p:nvPr/>
        </p:nvSpPr>
        <p:spPr>
          <a:xfrm>
            <a:off x="320525" y="3461266"/>
            <a:ext cx="707245" cy="369332"/>
          </a:xfrm>
          <a:prstGeom prst="rect">
            <a:avLst/>
          </a:prstGeom>
          <a:noFill/>
        </p:spPr>
        <p:txBody>
          <a:bodyPr wrap="none" rtlCol="0">
            <a:spAutoFit/>
          </a:bodyPr>
          <a:lstStyle/>
          <a:p>
            <a:r>
              <a:rPr lang="en-US" dirty="0"/>
              <a:t>m = 4</a:t>
            </a:r>
          </a:p>
        </p:txBody>
      </p:sp>
      <p:sp>
        <p:nvSpPr>
          <p:cNvPr id="45" name="Left Brace 44">
            <a:extLst>
              <a:ext uri="{FF2B5EF4-FFF2-40B4-BE49-F238E27FC236}">
                <a16:creationId xmlns:a16="http://schemas.microsoft.com/office/drawing/2014/main" id="{509624AF-B0F2-4295-8504-10BE28DB98B8}"/>
              </a:ext>
            </a:extLst>
          </p:cNvPr>
          <p:cNvSpPr/>
          <p:nvPr/>
        </p:nvSpPr>
        <p:spPr>
          <a:xfrm>
            <a:off x="1087810" y="2362200"/>
            <a:ext cx="230612" cy="3581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B5D101A9-6CFA-4612-8556-4EE42E991A44}"/>
              </a:ext>
            </a:extLst>
          </p:cNvPr>
          <p:cNvSpPr/>
          <p:nvPr/>
        </p:nvSpPr>
        <p:spPr>
          <a:xfrm>
            <a:off x="6939798" y="2286000"/>
            <a:ext cx="223002"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TextBox 46">
            <a:extLst>
              <a:ext uri="{FF2B5EF4-FFF2-40B4-BE49-F238E27FC236}">
                <a16:creationId xmlns:a16="http://schemas.microsoft.com/office/drawing/2014/main" id="{97D08BDA-CF0D-4B88-B466-CCF30F44C134}"/>
              </a:ext>
            </a:extLst>
          </p:cNvPr>
          <p:cNvSpPr txBox="1"/>
          <p:nvPr/>
        </p:nvSpPr>
        <p:spPr>
          <a:xfrm>
            <a:off x="7197251" y="2895600"/>
            <a:ext cx="1260949" cy="369332"/>
          </a:xfrm>
          <a:prstGeom prst="rect">
            <a:avLst/>
          </a:prstGeom>
          <a:noFill/>
        </p:spPr>
        <p:txBody>
          <a:bodyPr wrap="square" rtlCol="0">
            <a:spAutoFit/>
          </a:bodyPr>
          <a:lstStyle/>
          <a:p>
            <a:r>
              <a:rPr lang="en-US" dirty="0"/>
              <a:t>d = 2</a:t>
            </a:r>
          </a:p>
        </p:txBody>
      </p:sp>
      <p:sp>
        <p:nvSpPr>
          <p:cNvPr id="49" name="TextBox 48">
            <a:extLst>
              <a:ext uri="{FF2B5EF4-FFF2-40B4-BE49-F238E27FC236}">
                <a16:creationId xmlns:a16="http://schemas.microsoft.com/office/drawing/2014/main" id="{6A3E353C-FC3D-4C88-8C18-454C871BF145}"/>
              </a:ext>
            </a:extLst>
          </p:cNvPr>
          <p:cNvSpPr txBox="1"/>
          <p:nvPr/>
        </p:nvSpPr>
        <p:spPr>
          <a:xfrm>
            <a:off x="4271426" y="3023357"/>
            <a:ext cx="644728" cy="369332"/>
          </a:xfrm>
          <a:prstGeom prst="rect">
            <a:avLst/>
          </a:prstGeom>
          <a:noFill/>
        </p:spPr>
        <p:txBody>
          <a:bodyPr wrap="none" rtlCol="0">
            <a:spAutoFit/>
          </a:bodyPr>
          <a:lstStyle/>
          <a:p>
            <a:r>
              <a:rPr lang="en-US" dirty="0"/>
              <a:t>b = 2</a:t>
            </a:r>
          </a:p>
        </p:txBody>
      </p:sp>
      <p:grpSp>
        <p:nvGrpSpPr>
          <p:cNvPr id="25" name="Group 24">
            <a:extLst>
              <a:ext uri="{FF2B5EF4-FFF2-40B4-BE49-F238E27FC236}">
                <a16:creationId xmlns:a16="http://schemas.microsoft.com/office/drawing/2014/main" id="{1CCB5FF2-F4CE-4E55-989B-BC8FCD315E7F}"/>
              </a:ext>
            </a:extLst>
          </p:cNvPr>
          <p:cNvGrpSpPr/>
          <p:nvPr/>
        </p:nvGrpSpPr>
        <p:grpSpPr>
          <a:xfrm>
            <a:off x="1411245" y="2438400"/>
            <a:ext cx="6132555" cy="2406837"/>
            <a:chOff x="2590800" y="3460563"/>
            <a:chExt cx="4191000" cy="1644837"/>
          </a:xfrm>
        </p:grpSpPr>
        <p:cxnSp>
          <p:nvCxnSpPr>
            <p:cNvPr id="26" name="Straight Arrow Connector 25">
              <a:extLst>
                <a:ext uri="{FF2B5EF4-FFF2-40B4-BE49-F238E27FC236}">
                  <a16:creationId xmlns:a16="http://schemas.microsoft.com/office/drawing/2014/main" id="{6C225569-D49E-44F0-B49D-36713E63665A}"/>
                </a:ext>
              </a:extLst>
            </p:cNvPr>
            <p:cNvCxnSpPr>
              <a:cxnSpLocks/>
              <a:stCxn id="33" idx="3"/>
              <a:endCxn id="41" idx="7"/>
            </p:cNvCxnSpPr>
            <p:nvPr/>
          </p:nvCxnSpPr>
          <p:spPr>
            <a:xfrm flipH="1">
              <a:off x="3689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3" name="Oval 32">
              <a:extLst>
                <a:ext uri="{FF2B5EF4-FFF2-40B4-BE49-F238E27FC236}">
                  <a16:creationId xmlns:a16="http://schemas.microsoft.com/office/drawing/2014/main" id="{DDA8AC78-BDC3-4FB5-BC0C-EE28131540A6}"/>
                </a:ext>
              </a:extLst>
            </p:cNvPr>
            <p:cNvSpPr/>
            <p:nvPr/>
          </p:nvSpPr>
          <p:spPr>
            <a:xfrm>
              <a:off x="4572000" y="3460563"/>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sp>
          <p:nvSpPr>
            <p:cNvPr id="35" name="Oval 34">
              <a:extLst>
                <a:ext uri="{FF2B5EF4-FFF2-40B4-BE49-F238E27FC236}">
                  <a16:creationId xmlns:a16="http://schemas.microsoft.com/office/drawing/2014/main" id="{F54D0E8C-8D16-4A7A-9E51-5661081697C1}"/>
                </a:ext>
              </a:extLst>
            </p:cNvPr>
            <p:cNvSpPr/>
            <p:nvPr/>
          </p:nvSpPr>
          <p:spPr>
            <a:xfrm>
              <a:off x="25908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p>
          </p:txBody>
        </p:sp>
        <p:cxnSp>
          <p:nvCxnSpPr>
            <p:cNvPr id="36" name="Straight Arrow Connector 35">
              <a:extLst>
                <a:ext uri="{FF2B5EF4-FFF2-40B4-BE49-F238E27FC236}">
                  <a16:creationId xmlns:a16="http://schemas.microsoft.com/office/drawing/2014/main" id="{078ACE95-27EB-4CA1-B33B-A75781CEFC79}"/>
                </a:ext>
              </a:extLst>
            </p:cNvPr>
            <p:cNvCxnSpPr>
              <a:cxnSpLocks/>
              <a:stCxn id="33" idx="5"/>
              <a:endCxn id="43" idx="1"/>
            </p:cNvCxnSpPr>
            <p:nvPr/>
          </p:nvCxnSpPr>
          <p:spPr>
            <a:xfrm>
              <a:off x="4832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C6032BB1-E185-4595-90C9-83AB9DD75291}"/>
                </a:ext>
              </a:extLst>
            </p:cNvPr>
            <p:cNvCxnSpPr>
              <a:cxnSpLocks/>
              <a:stCxn id="41" idx="3"/>
              <a:endCxn id="35" idx="7"/>
            </p:cNvCxnSpPr>
            <p:nvPr/>
          </p:nvCxnSpPr>
          <p:spPr>
            <a:xfrm flipH="1">
              <a:off x="28509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92B902C-93F0-43DE-B98B-9D2676429B52}"/>
                </a:ext>
              </a:extLst>
            </p:cNvPr>
            <p:cNvSpPr/>
            <p:nvPr/>
          </p:nvSpPr>
          <p:spPr>
            <a:xfrm>
              <a:off x="4953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t>
              </a:r>
            </a:p>
          </p:txBody>
        </p:sp>
        <p:cxnSp>
          <p:nvCxnSpPr>
            <p:cNvPr id="39" name="Straight Arrow Connector 38">
              <a:extLst>
                <a:ext uri="{FF2B5EF4-FFF2-40B4-BE49-F238E27FC236}">
                  <a16:creationId xmlns:a16="http://schemas.microsoft.com/office/drawing/2014/main" id="{87D38D5E-E0D8-4FC0-A7D1-760227C26C68}"/>
                </a:ext>
              </a:extLst>
            </p:cNvPr>
            <p:cNvCxnSpPr>
              <a:cxnSpLocks/>
              <a:stCxn id="43" idx="3"/>
              <a:endCxn id="38" idx="7"/>
            </p:cNvCxnSpPr>
            <p:nvPr/>
          </p:nvCxnSpPr>
          <p:spPr>
            <a:xfrm flipH="1">
              <a:off x="5213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98382BC-1C18-4687-B0F2-DEE5AB230CF6}"/>
                </a:ext>
              </a:extLst>
            </p:cNvPr>
            <p:cNvCxnSpPr>
              <a:cxnSpLocks/>
              <a:stCxn id="41" idx="5"/>
              <a:endCxn id="48" idx="1"/>
            </p:cNvCxnSpPr>
            <p:nvPr/>
          </p:nvCxnSpPr>
          <p:spPr>
            <a:xfrm>
              <a:off x="36891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8F08FCB1-26A9-4172-AD2D-4DFBCC125A64}"/>
                </a:ext>
              </a:extLst>
            </p:cNvPr>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B</a:t>
              </a:r>
              <a:endParaRPr lang="en-US" sz="2400" dirty="0"/>
            </a:p>
          </p:txBody>
        </p:sp>
        <p:cxnSp>
          <p:nvCxnSpPr>
            <p:cNvPr id="42" name="Straight Arrow Connector 41">
              <a:extLst>
                <a:ext uri="{FF2B5EF4-FFF2-40B4-BE49-F238E27FC236}">
                  <a16:creationId xmlns:a16="http://schemas.microsoft.com/office/drawing/2014/main" id="{3D57EF5F-B3D0-450A-B4B6-80E94D2F3578}"/>
                </a:ext>
              </a:extLst>
            </p:cNvPr>
            <p:cNvCxnSpPr>
              <a:cxnSpLocks/>
              <a:stCxn id="43" idx="5"/>
              <a:endCxn id="50" idx="1"/>
            </p:cNvCxnSpPr>
            <p:nvPr/>
          </p:nvCxnSpPr>
          <p:spPr>
            <a:xfrm>
              <a:off x="5975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C65C2780-86C0-4E9F-B0E4-D4E7F986A4D0}"/>
                </a:ext>
              </a:extLst>
            </p:cNvPr>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sp>
          <p:nvSpPr>
            <p:cNvPr id="48" name="Oval 47">
              <a:extLst>
                <a:ext uri="{FF2B5EF4-FFF2-40B4-BE49-F238E27FC236}">
                  <a16:creationId xmlns:a16="http://schemas.microsoft.com/office/drawing/2014/main" id="{3E9452AE-9EC0-45BE-B9A7-068457B12A7B}"/>
                </a:ext>
              </a:extLst>
            </p:cNvPr>
            <p:cNvSpPr/>
            <p:nvPr/>
          </p:nvSpPr>
          <p:spPr>
            <a:xfrm>
              <a:off x="42672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sp>
          <p:nvSpPr>
            <p:cNvPr id="50" name="Oval 49">
              <a:extLst>
                <a:ext uri="{FF2B5EF4-FFF2-40B4-BE49-F238E27FC236}">
                  <a16:creationId xmlns:a16="http://schemas.microsoft.com/office/drawing/2014/main" id="{3373DE06-E2ED-4518-8D9F-C00FCA449491}"/>
                </a:ext>
              </a:extLst>
            </p:cNvPr>
            <p:cNvSpPr/>
            <p:nvPr/>
          </p:nvSpPr>
          <p:spPr>
            <a:xfrm>
              <a:off x="6477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a:t>
              </a:r>
            </a:p>
          </p:txBody>
        </p:sp>
      </p:grpSp>
      <p:sp>
        <p:nvSpPr>
          <p:cNvPr id="52" name="Oval 51">
            <a:extLst>
              <a:ext uri="{FF2B5EF4-FFF2-40B4-BE49-F238E27FC236}">
                <a16:creationId xmlns:a16="http://schemas.microsoft.com/office/drawing/2014/main" id="{DA83B758-873F-4C06-8169-D3C3CB6E45F8}"/>
              </a:ext>
            </a:extLst>
          </p:cNvPr>
          <p:cNvSpPr/>
          <p:nvPr/>
        </p:nvSpPr>
        <p:spPr>
          <a:xfrm>
            <a:off x="2469320" y="5240189"/>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53" name="Straight Arrow Connector 52">
            <a:extLst>
              <a:ext uri="{FF2B5EF4-FFF2-40B4-BE49-F238E27FC236}">
                <a16:creationId xmlns:a16="http://schemas.microsoft.com/office/drawing/2014/main" id="{62C9D5C5-2700-450E-AB3E-9105AD1DC687}"/>
              </a:ext>
            </a:extLst>
          </p:cNvPr>
          <p:cNvCxnSpPr>
            <a:cxnSpLocks/>
            <a:stCxn id="35" idx="5"/>
            <a:endCxn id="52" idx="1"/>
          </p:cNvCxnSpPr>
          <p:nvPr/>
        </p:nvCxnSpPr>
        <p:spPr>
          <a:xfrm>
            <a:off x="1791933" y="4779921"/>
            <a:ext cx="742703" cy="52558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6C35962-613E-4FFB-9648-BA93C52F7E4D}"/>
              </a:ext>
            </a:extLst>
          </p:cNvPr>
          <p:cNvSpPr txBox="1"/>
          <p:nvPr/>
        </p:nvSpPr>
        <p:spPr>
          <a:xfrm>
            <a:off x="2971800" y="5257800"/>
            <a:ext cx="762000" cy="369332"/>
          </a:xfrm>
          <a:prstGeom prst="rect">
            <a:avLst/>
          </a:prstGeom>
          <a:noFill/>
        </p:spPr>
        <p:txBody>
          <a:bodyPr wrap="square" rtlCol="0">
            <a:spAutoFit/>
          </a:bodyPr>
          <a:lstStyle/>
          <a:p>
            <a:r>
              <a:rPr lang="en-US" dirty="0"/>
              <a:t>Goal</a:t>
            </a:r>
          </a:p>
        </p:txBody>
      </p:sp>
      <p:cxnSp>
        <p:nvCxnSpPr>
          <p:cNvPr id="3" name="Straight Connector 2">
            <a:extLst>
              <a:ext uri="{FF2B5EF4-FFF2-40B4-BE49-F238E27FC236}">
                <a16:creationId xmlns:a16="http://schemas.microsoft.com/office/drawing/2014/main" id="{119342EE-8677-4E16-A498-D17255C990B9}"/>
              </a:ext>
            </a:extLst>
          </p:cNvPr>
          <p:cNvCxnSpPr/>
          <p:nvPr/>
        </p:nvCxnSpPr>
        <p:spPr>
          <a:xfrm flipH="1">
            <a:off x="1371600" y="4191000"/>
            <a:ext cx="7104105" cy="0"/>
          </a:xfrm>
          <a:prstGeom prst="line">
            <a:avLst/>
          </a:prstGeom>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76EB2344-6641-48B3-8DD8-93ACA6CD02BF}"/>
              </a:ext>
            </a:extLst>
          </p:cNvPr>
          <p:cNvSpPr txBox="1"/>
          <p:nvPr/>
        </p:nvSpPr>
        <p:spPr>
          <a:xfrm rot="16200000">
            <a:off x="7799094" y="2891757"/>
            <a:ext cx="1109343" cy="369332"/>
          </a:xfrm>
          <a:prstGeom prst="rect">
            <a:avLst/>
          </a:prstGeom>
          <a:noFill/>
        </p:spPr>
        <p:txBody>
          <a:bodyPr wrap="none" rtlCol="0">
            <a:spAutoFit/>
          </a:bodyPr>
          <a:lstStyle/>
          <a:p>
            <a:r>
              <a:rPr lang="en-US" dirty="0">
                <a:solidFill>
                  <a:schemeClr val="accent2"/>
                </a:solidFill>
              </a:rPr>
              <a:t>expanded</a:t>
            </a:r>
          </a:p>
        </p:txBody>
      </p:sp>
      <p:sp>
        <p:nvSpPr>
          <p:cNvPr id="29" name="Rectangle 28">
            <a:extLst>
              <a:ext uri="{FF2B5EF4-FFF2-40B4-BE49-F238E27FC236}">
                <a16:creationId xmlns:a16="http://schemas.microsoft.com/office/drawing/2014/main" id="{5F5F3C93-F032-454D-A066-07125CABEF69}"/>
              </a:ext>
            </a:extLst>
          </p:cNvPr>
          <p:cNvSpPr/>
          <p:nvPr/>
        </p:nvSpPr>
        <p:spPr>
          <a:xfrm>
            <a:off x="6063498" y="52478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extLst>
      <p:ext uri="{BB962C8B-B14F-4D97-AF65-F5344CB8AC3E}">
        <p14:creationId xmlns:p14="http://schemas.microsoft.com/office/powerpoint/2010/main" val="196579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Uniform-cost search </a:t>
            </a:r>
            <a:br>
              <a:rPr lang="en-US" dirty="0"/>
            </a:br>
            <a:r>
              <a:rPr lang="en-US" dirty="0"/>
              <a:t>(= Dijkstra’s shortest path algorithm)</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4953000"/>
              </a:xfrm>
            </p:spPr>
            <p:txBody>
              <a:bodyPr>
                <a:normAutofit fontScale="62500" lnSpcReduction="20000"/>
              </a:bodyPr>
              <a:lstStyle/>
              <a:p>
                <a:pPr>
                  <a:lnSpc>
                    <a:spcPct val="90000"/>
                  </a:lnSpc>
                </a:pPr>
                <a:r>
                  <a:rPr lang="en-US" sz="2400" b="1" dirty="0"/>
                  <a:t>Expansion rule</a:t>
                </a:r>
                <a:r>
                  <a:rPr lang="en-US" sz="2400" dirty="0"/>
                  <a:t>: Expand node in the frontier with </a:t>
                </a:r>
                <a:r>
                  <a:rPr lang="en-US" sz="2400" b="1" dirty="0"/>
                  <a:t>the least path cost</a:t>
                </a:r>
                <a:r>
                  <a:rPr lang="en-US" sz="2400" dirty="0"/>
                  <a:t> from the initial state. </a:t>
                </a:r>
              </a:p>
              <a:p>
                <a:r>
                  <a:rPr lang="en-US" sz="2400" dirty="0"/>
                  <a:t>Implementation: </a:t>
                </a:r>
                <a:r>
                  <a:rPr lang="en-US" sz="2400" b="1" dirty="0"/>
                  <a:t>best-first search</a:t>
                </a:r>
                <a:r>
                  <a:rPr lang="en-US" sz="2400" dirty="0"/>
                  <a:t> where the frontier is a priority queue ordered by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 </a:t>
                </a:r>
                <a:r>
                  <a:rPr lang="en-US" sz="2400" b="1" dirty="0"/>
                  <a:t>path cost </a:t>
                </a:r>
                <a:r>
                  <a:rPr lang="en-US" sz="2400" dirty="0"/>
                  <a:t>from smallest to largest.</a:t>
                </a:r>
                <a:endParaRPr lang="en-US" sz="2400" b="1" dirty="0"/>
              </a:p>
              <a:p>
                <a:pPr>
                  <a:lnSpc>
                    <a:spcPct val="90000"/>
                  </a:lnSpc>
                </a:pPr>
                <a:r>
                  <a:rPr lang="en-US" sz="2400" dirty="0"/>
                  <a:t>Breadth-first search is a special case when all step costs being equal, i.e., each action costs the same!</a:t>
                </a:r>
              </a:p>
              <a:p>
                <a:pPr>
                  <a:lnSpc>
                    <a:spcPct val="90000"/>
                  </a:lnSpc>
                </a:pPr>
                <a:endParaRPr lang="en-US" sz="2400" u="sng" dirty="0">
                  <a:solidFill>
                    <a:srgbClr val="CC0099"/>
                  </a:solidFill>
                </a:endParaRPr>
              </a:p>
              <a:p>
                <a:pPr>
                  <a:lnSpc>
                    <a:spcPct val="90000"/>
                  </a:lnSpc>
                </a:pPr>
                <a:r>
                  <a:rPr lang="en-US" sz="2400" b="1" dirty="0">
                    <a:solidFill>
                      <a:srgbClr val="FF0000"/>
                    </a:solidFill>
                  </a:rPr>
                  <a:t>Complete? </a:t>
                </a:r>
              </a:p>
              <a:p>
                <a:pPr lvl="1">
                  <a:lnSpc>
                    <a:spcPct val="90000"/>
                  </a:lnSpc>
                  <a:buNone/>
                </a:pPr>
                <a:r>
                  <a:rPr lang="en-US" sz="2000" dirty="0"/>
                  <a:t>Yes, if all step cost </a:t>
                </a:r>
                <a:r>
                  <a:rPr lang="en-US" sz="2000" dirty="0">
                    <a:cs typeface="Arial" pitchFamily="34" charset="0"/>
                  </a:rPr>
                  <a:t>is greater than some small positive constant </a:t>
                </a:r>
                <a:r>
                  <a:rPr lang="el-GR" sz="2000" i="1" dirty="0">
                    <a:cs typeface="Arial" pitchFamily="34" charset="0"/>
                  </a:rPr>
                  <a:t>ε</a:t>
                </a:r>
                <a:r>
                  <a:rPr lang="en-US" sz="2000" i="1" dirty="0">
                    <a:cs typeface="Arial" pitchFamily="34" charset="0"/>
                  </a:rPr>
                  <a:t> &gt; 0</a:t>
                </a:r>
                <a:endParaRPr lang="en-US" sz="2000" dirty="0"/>
              </a:p>
              <a:p>
                <a:pPr>
                  <a:lnSpc>
                    <a:spcPct val="90000"/>
                  </a:lnSpc>
                </a:pPr>
                <a:endParaRPr lang="en-US" sz="2400" b="1" dirty="0">
                  <a:solidFill>
                    <a:srgbClr val="FF0000"/>
                  </a:solidFill>
                </a:endParaRPr>
              </a:p>
              <a:p>
                <a:pPr>
                  <a:lnSpc>
                    <a:spcPct val="90000"/>
                  </a:lnSpc>
                </a:pPr>
                <a:r>
                  <a:rPr lang="en-US" sz="2400" b="1" dirty="0">
                    <a:solidFill>
                      <a:srgbClr val="FF0000"/>
                    </a:solidFill>
                  </a:rPr>
                  <a:t>Optimal?</a:t>
                </a:r>
              </a:p>
              <a:p>
                <a:pPr lvl="1">
                  <a:lnSpc>
                    <a:spcPct val="90000"/>
                  </a:lnSpc>
                  <a:buNone/>
                </a:pPr>
                <a:r>
                  <a:rPr lang="en-US" sz="2000" dirty="0"/>
                  <a:t>Yes – nodes expanded in increasing order of path cost</a:t>
                </a:r>
              </a:p>
              <a:p>
                <a:pPr>
                  <a:lnSpc>
                    <a:spcPct val="90000"/>
                  </a:lnSpc>
                </a:pPr>
                <a:endParaRPr lang="en-US" sz="2400" b="1" dirty="0">
                  <a:solidFill>
                    <a:srgbClr val="FF0000"/>
                  </a:solidFill>
                </a:endParaRPr>
              </a:p>
              <a:p>
                <a:pPr>
                  <a:lnSpc>
                    <a:spcPct val="90000"/>
                  </a:lnSpc>
                </a:pPr>
                <a:r>
                  <a:rPr lang="en-US" sz="2400" b="1" dirty="0">
                    <a:solidFill>
                      <a:srgbClr val="FF0000"/>
                    </a:solidFill>
                  </a:rPr>
                  <a:t>Time? </a:t>
                </a:r>
                <a:endParaRPr lang="en-US" sz="2000" dirty="0">
                  <a:solidFill>
                    <a:srgbClr val="FF0000"/>
                  </a:solidFill>
                </a:endParaRPr>
              </a:p>
              <a:p>
                <a:pPr lvl="1">
                  <a:lnSpc>
                    <a:spcPct val="90000"/>
                  </a:lnSpc>
                  <a:buNone/>
                </a:pPr>
                <a:r>
                  <a:rPr lang="en-US" sz="2000" dirty="0"/>
                  <a:t>Number of nodes with path cost</a:t>
                </a:r>
                <a:r>
                  <a:rPr lang="en-US" sz="2000" i="1" dirty="0"/>
                  <a:t> </a:t>
                </a:r>
                <a:r>
                  <a:rPr lang="en-US" sz="2000" dirty="0">
                    <a:cs typeface="Arial" pitchFamily="34" charset="0"/>
                  </a:rPr>
                  <a:t>≤</a:t>
                </a:r>
                <a:r>
                  <a:rPr lang="en-US" sz="2000" dirty="0"/>
                  <a:t> cost of optimal solution (</a:t>
                </a:r>
                <a:r>
                  <a:rPr lang="en-US" sz="2000" i="1" dirty="0"/>
                  <a:t>C</a:t>
                </a:r>
                <a:r>
                  <a:rPr lang="en-US" sz="2000" dirty="0"/>
                  <a:t>*) is </a:t>
                </a:r>
                <a:r>
                  <a:rPr lang="en-US" sz="2000" i="1" dirty="0"/>
                  <a:t>O</a:t>
                </a:r>
                <a:r>
                  <a:rPr lang="en-US" sz="2000" dirty="0"/>
                  <a:t>(</a:t>
                </a:r>
                <a:r>
                  <a:rPr lang="en-US" sz="2000" i="1" dirty="0"/>
                  <a:t>b</a:t>
                </a:r>
                <a:r>
                  <a:rPr lang="en-US" sz="2000" i="1" baseline="30000" dirty="0"/>
                  <a:t>1+C*/ </a:t>
                </a:r>
                <a:r>
                  <a:rPr lang="el-GR" sz="2000" i="1" baseline="30000" dirty="0">
                    <a:cs typeface="Arial" pitchFamily="34" charset="0"/>
                  </a:rPr>
                  <a:t>ε</a:t>
                </a:r>
                <a:r>
                  <a:rPr lang="en-US" sz="2000" dirty="0"/>
                  <a:t>).</a:t>
                </a:r>
              </a:p>
              <a:p>
                <a:pPr lvl="1">
                  <a:lnSpc>
                    <a:spcPct val="90000"/>
                  </a:lnSpc>
                  <a:buNone/>
                </a:pPr>
                <a:r>
                  <a:rPr lang="en-US" sz="2000" dirty="0"/>
                  <a:t>This can be greater than </a:t>
                </a:r>
                <a:r>
                  <a:rPr lang="en-US" sz="2000" i="1" dirty="0"/>
                  <a:t>O</a:t>
                </a:r>
                <a:r>
                  <a:rPr lang="en-US" sz="2000" dirty="0"/>
                  <a:t>(</a:t>
                </a:r>
                <a:r>
                  <a:rPr lang="en-US" sz="2000" i="1" dirty="0"/>
                  <a:t>b</a:t>
                </a:r>
                <a:r>
                  <a:rPr lang="en-US" sz="2000" i="1" baseline="30000" dirty="0"/>
                  <a:t>d</a:t>
                </a:r>
                <a:r>
                  <a:rPr lang="en-US" sz="2000" dirty="0"/>
                  <a:t>): the search can explore long paths consisting of small steps before exploring shorter paths consisting of larger steps </a:t>
                </a:r>
              </a:p>
              <a:p>
                <a:pPr>
                  <a:lnSpc>
                    <a:spcPct val="90000"/>
                  </a:lnSpc>
                </a:pPr>
                <a:endParaRPr lang="en-US" sz="2400" b="1" dirty="0">
                  <a:solidFill>
                    <a:srgbClr val="FF0000"/>
                  </a:solidFill>
                </a:endParaRPr>
              </a:p>
              <a:p>
                <a:pPr>
                  <a:lnSpc>
                    <a:spcPct val="90000"/>
                  </a:lnSpc>
                </a:pPr>
                <a:r>
                  <a:rPr lang="en-US" sz="2400" b="1" dirty="0">
                    <a:solidFill>
                      <a:srgbClr val="FF0000"/>
                    </a:solidFill>
                  </a:rPr>
                  <a:t>Space? </a:t>
                </a:r>
              </a:p>
              <a:p>
                <a:pPr lvl="1">
                  <a:lnSpc>
                    <a:spcPct val="90000"/>
                  </a:lnSpc>
                  <a:buNone/>
                </a:pPr>
                <a:r>
                  <a:rPr lang="en-US" sz="2000" i="1" dirty="0"/>
                  <a:t>O</a:t>
                </a:r>
                <a:r>
                  <a:rPr lang="en-US" sz="2000" dirty="0"/>
                  <a:t>(</a:t>
                </a:r>
                <a:r>
                  <a:rPr lang="en-US" sz="2000" i="1" dirty="0"/>
                  <a:t>b</a:t>
                </a:r>
                <a:r>
                  <a:rPr lang="en-US" sz="2000" i="1" baseline="30000" dirty="0"/>
                  <a:t>1+C*/ </a:t>
                </a:r>
                <a:r>
                  <a:rPr lang="el-GR" sz="2000" i="1" baseline="30000" dirty="0">
                    <a:cs typeface="Arial" pitchFamily="34" charset="0"/>
                  </a:rPr>
                  <a:t>ε</a:t>
                </a:r>
                <a:r>
                  <a:rPr lang="en-US" sz="2000" dirty="0"/>
                  <a:t>)</a:t>
                </a:r>
              </a:p>
              <a:p>
                <a:pPr lvl="1">
                  <a:lnSpc>
                    <a:spcPct val="90000"/>
                  </a:lnSpc>
                  <a:buNone/>
                </a:pPr>
                <a:endParaRPr lang="en-US" sz="2000" dirty="0"/>
              </a:p>
              <a:p>
                <a:pPr>
                  <a:buNone/>
                </a:pPr>
                <a:r>
                  <a:rPr lang="en-US" sz="2300" dirty="0"/>
                  <a:t>See </a:t>
                </a:r>
                <a:r>
                  <a:rPr lang="en-US" sz="2300" dirty="0">
                    <a:hlinkClick r:id="rId3"/>
                  </a:rPr>
                  <a:t>Dijkstra's algorithm on Wikipedia</a:t>
                </a:r>
                <a:r>
                  <a:rPr lang="en-US" sz="2300" dirty="0"/>
                  <a:t> </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953000"/>
              </a:xfrm>
              <a:blipFill>
                <a:blip r:embed="rId4"/>
                <a:stretch>
                  <a:fillRect l="-232" t="-1478"/>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B2C96D9-6F99-4670-9C8D-1F23FF85BED6}"/>
              </a:ext>
            </a:extLst>
          </p:cNvPr>
          <p:cNvSpPr/>
          <p:nvPr/>
        </p:nvSpPr>
        <p:spPr>
          <a:xfrm>
            <a:off x="6000750" y="292948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7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74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74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74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747">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747">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1747">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1747">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1747">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1747">
                                            <p:txEl>
                                              <p:pRg st="15" end="1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1747">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6127872"/>
            <a:ext cx="2057400" cy="365125"/>
          </a:xfrm>
        </p:spPr>
        <p:txBody>
          <a:bodyPr/>
          <a:lstStyle/>
          <a:p>
            <a:fld id="{E97C47EE-1537-423B-A9B2-96D7BC867AC1}" type="slidenum">
              <a:rPr lang="en-US" smtClean="0"/>
              <a:t>33</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514600"/>
            <a:ext cx="6896100" cy="3197346"/>
          </a:xfrm>
          <a:prstGeom prst="rect">
            <a:avLst/>
          </a:prstGeom>
        </p:spPr>
        <p:style>
          <a:lnRef idx="2">
            <a:schemeClr val="accent2"/>
          </a:lnRef>
          <a:fillRef idx="1">
            <a:schemeClr val="lt1"/>
          </a:fillRef>
          <a:effectRef idx="0">
            <a:schemeClr val="accent2"/>
          </a:effectRef>
          <a:fontRef idx="minor">
            <a:schemeClr val="dk1"/>
          </a:fontRef>
        </p:style>
      </p:pic>
      <p:pic>
        <p:nvPicPr>
          <p:cNvPr id="9" name="Picture 8">
            <a:extLst>
              <a:ext uri="{FF2B5EF4-FFF2-40B4-BE49-F238E27FC236}">
                <a16:creationId xmlns:a16="http://schemas.microsoft.com/office/drawing/2014/main" id="{438F9036-57F1-4C99-AE93-8BB0D0007B5B}"/>
              </a:ext>
            </a:extLst>
          </p:cNvPr>
          <p:cNvPicPr>
            <a:picLocks noChangeAspect="1"/>
          </p:cNvPicPr>
          <p:nvPr/>
        </p:nvPicPr>
        <p:blipFill>
          <a:blip r:embed="rId3"/>
          <a:stretch>
            <a:fillRect/>
          </a:stretch>
        </p:blipFill>
        <p:spPr>
          <a:xfrm>
            <a:off x="800102" y="1576338"/>
            <a:ext cx="6896099" cy="708873"/>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178546"/>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difference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3044946"/>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645146"/>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587746"/>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8D264A-08AF-4F7D-BAF2-F6130A073787}"/>
              </a:ext>
            </a:extLst>
          </p:cNvPr>
          <p:cNvSpPr/>
          <p:nvPr/>
        </p:nvSpPr>
        <p:spPr>
          <a:xfrm>
            <a:off x="4276959" y="1892159"/>
            <a:ext cx="1009652" cy="23971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574248"/>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715000"/>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2131872"/>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26737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EDE0D-C919-424A-9D58-734DBE89FA8C}"/>
              </a:ext>
            </a:extLst>
          </p:cNvPr>
          <p:cNvSpPr>
            <a:spLocks noGrp="1"/>
          </p:cNvSpPr>
          <p:nvPr>
            <p:ph type="title"/>
          </p:nvPr>
        </p:nvSpPr>
        <p:spPr>
          <a:xfrm>
            <a:off x="628650" y="365126"/>
            <a:ext cx="2343150" cy="1325563"/>
          </a:xfrm>
        </p:spPr>
        <p:txBody>
          <a:bodyPr/>
          <a:lstStyle/>
          <a:p>
            <a:r>
              <a:rPr lang="en-US" dirty="0"/>
              <a:t>Depth-first search (DFS)</a:t>
            </a:r>
          </a:p>
        </p:txBody>
      </p:sp>
      <p:sp>
        <p:nvSpPr>
          <p:cNvPr id="3" name="Content Placeholder 2">
            <a:extLst>
              <a:ext uri="{FF2B5EF4-FFF2-40B4-BE49-F238E27FC236}">
                <a16:creationId xmlns:a16="http://schemas.microsoft.com/office/drawing/2014/main" id="{3A70A56C-8F9C-4D35-94FD-EAECDC56E6A8}"/>
              </a:ext>
            </a:extLst>
          </p:cNvPr>
          <p:cNvSpPr>
            <a:spLocks noGrp="1"/>
          </p:cNvSpPr>
          <p:nvPr>
            <p:ph idx="1"/>
          </p:nvPr>
        </p:nvSpPr>
        <p:spPr>
          <a:xfrm>
            <a:off x="628650" y="1825625"/>
            <a:ext cx="2114550" cy="4351338"/>
          </a:xfrm>
        </p:spPr>
        <p:txBody>
          <a:bodyPr>
            <a:normAutofit fontScale="92500" lnSpcReduction="10000"/>
          </a:bodyPr>
          <a:lstStyle/>
          <a:p>
            <a:r>
              <a:rPr lang="en-US" sz="2000" b="1" dirty="0"/>
              <a:t>Expansion rule</a:t>
            </a:r>
            <a:r>
              <a:rPr lang="en-US" sz="2000" dirty="0"/>
              <a:t>: Expand deepest unexpanded node in the frontier (last added).</a:t>
            </a:r>
          </a:p>
          <a:p>
            <a:r>
              <a:rPr lang="en-US" sz="2000" b="1" dirty="0"/>
              <a:t>Frontier</a:t>
            </a:r>
            <a:r>
              <a:rPr lang="en-US" sz="2000" dirty="0"/>
              <a:t>: stack (</a:t>
            </a:r>
            <a:r>
              <a:rPr lang="en-US" sz="2000" b="1" dirty="0"/>
              <a:t>LIFO</a:t>
            </a:r>
            <a:r>
              <a:rPr lang="en-US" sz="2000" dirty="0"/>
              <a:t>)</a:t>
            </a:r>
          </a:p>
          <a:p>
            <a:r>
              <a:rPr lang="en-US" sz="2000" b="1" dirty="0"/>
              <a:t>Cycle Checking</a:t>
            </a:r>
            <a:r>
              <a:rPr lang="en-US" sz="2000" dirty="0"/>
              <a:t>: </a:t>
            </a:r>
            <a:r>
              <a:rPr lang="en-US" sz="2000" b="1" dirty="0">
                <a:solidFill>
                  <a:srgbClr val="FF0000"/>
                </a:solidFill>
              </a:rPr>
              <a:t>No reached data structure! </a:t>
            </a:r>
            <a:r>
              <a:rPr lang="en-US" sz="2000" dirty="0"/>
              <a:t>Cycle checking can only check the current path and the frontier. This may lead to infinite loops!</a:t>
            </a:r>
          </a:p>
          <a:p>
            <a:endParaRPr lang="en-US" sz="2400" dirty="0"/>
          </a:p>
          <a:p>
            <a:endParaRPr lang="en-US" dirty="0"/>
          </a:p>
        </p:txBody>
      </p:sp>
      <p:pic>
        <p:nvPicPr>
          <p:cNvPr id="4" name="Picture 3">
            <a:extLst>
              <a:ext uri="{FF2B5EF4-FFF2-40B4-BE49-F238E27FC236}">
                <a16:creationId xmlns:a16="http://schemas.microsoft.com/office/drawing/2014/main" id="{4F3E8888-6463-47FB-AB16-25AF11291810}"/>
              </a:ext>
            </a:extLst>
          </p:cNvPr>
          <p:cNvPicPr>
            <a:picLocks noChangeAspect="1"/>
          </p:cNvPicPr>
          <p:nvPr/>
        </p:nvPicPr>
        <p:blipFill>
          <a:blip r:embed="rId2"/>
          <a:stretch>
            <a:fillRect/>
          </a:stretch>
        </p:blipFill>
        <p:spPr>
          <a:xfrm>
            <a:off x="2819400" y="457200"/>
            <a:ext cx="6165376" cy="5943600"/>
          </a:xfrm>
          <a:prstGeom prst="rect">
            <a:avLst/>
          </a:prstGeom>
        </p:spPr>
      </p:pic>
    </p:spTree>
    <p:extLst>
      <p:ext uri="{BB962C8B-B14F-4D97-AF65-F5344CB8AC3E}">
        <p14:creationId xmlns:p14="http://schemas.microsoft.com/office/powerpoint/2010/main" val="651944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AD6C-AEE9-4E04-B1F4-A923B66B8685}"/>
              </a:ext>
            </a:extLst>
          </p:cNvPr>
          <p:cNvSpPr>
            <a:spLocks noGrp="1"/>
          </p:cNvSpPr>
          <p:nvPr>
            <p:ph type="title"/>
          </p:nvPr>
        </p:nvSpPr>
        <p:spPr/>
        <p:txBody>
          <a:bodyPr/>
          <a:lstStyle/>
          <a:p>
            <a:r>
              <a:rPr lang="en-US" dirty="0"/>
              <a:t>Implementation: DFS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01765E-906E-4BF3-A57E-5E064501538F}"/>
                  </a:ext>
                </a:extLst>
              </p:cNvPr>
              <p:cNvSpPr>
                <a:spLocks noGrp="1"/>
              </p:cNvSpPr>
              <p:nvPr>
                <p:ph idx="1"/>
              </p:nvPr>
            </p:nvSpPr>
            <p:spPr>
              <a:xfrm>
                <a:off x="628650" y="1371600"/>
                <a:ext cx="7886700" cy="1795413"/>
              </a:xfrm>
            </p:spPr>
            <p:txBody>
              <a:bodyPr>
                <a:normAutofit fontScale="85000" lnSpcReduction="10000"/>
              </a:bodyPr>
              <a:lstStyle/>
              <a:p>
                <a:r>
                  <a:rPr lang="en-US" dirty="0"/>
                  <a:t>DFS could be implemented like BFS/Best-first search and just taking the last element from the frontier (LIFO).</a:t>
                </a:r>
              </a:p>
              <a:p>
                <a:r>
                  <a:rPr lang="en-US" dirty="0"/>
                  <a:t>However, to reduce the space complexity to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𝑏𝑚</m:t>
                    </m:r>
                    <m:r>
                      <a:rPr lang="en-US" i="1" dirty="0" smtClean="0">
                        <a:latin typeface="Cambria Math" panose="02040503050406030204" pitchFamily="18" charset="0"/>
                      </a:rPr>
                      <m:t>)</m:t>
                    </m:r>
                  </m:oMath>
                </a14:m>
                <a:r>
                  <a:rPr lang="en-US" i="1" dirty="0"/>
                  <a:t>, </a:t>
                </a:r>
                <a:r>
                  <a:rPr lang="en-US" dirty="0"/>
                  <a:t>the reached data structure needs to be removed! Options: </a:t>
                </a:r>
              </a:p>
              <a:p>
                <a:pPr lvl="1"/>
                <a:r>
                  <a:rPr lang="en-US" dirty="0"/>
                  <a:t>Recursive implementation (cycle checking is a problem).</a:t>
                </a:r>
              </a:p>
              <a:p>
                <a:pPr lvl="1"/>
                <a:r>
                  <a:rPr lang="en-US" dirty="0"/>
                  <a:t>We can use a search tree where the abandoned branches are removed from memory (cycle checking is only done against the current path). This is similar to Backtracking search.</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301765E-906E-4BF3-A57E-5E064501538F}"/>
                  </a:ext>
                </a:extLst>
              </p:cNvPr>
              <p:cNvSpPr>
                <a:spLocks noGrp="1" noRot="1" noChangeAspect="1" noMove="1" noResize="1" noEditPoints="1" noAdjustHandles="1" noChangeArrowheads="1" noChangeShapeType="1" noTextEdit="1"/>
              </p:cNvSpPr>
              <p:nvPr>
                <p:ph idx="1"/>
              </p:nvPr>
            </p:nvSpPr>
            <p:spPr>
              <a:xfrm>
                <a:off x="628650" y="1371600"/>
                <a:ext cx="7886700" cy="1795413"/>
              </a:xfrm>
              <a:blipFill>
                <a:blip r:embed="rId2"/>
                <a:stretch>
                  <a:fillRect l="-464" t="-440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61C5808-93A6-4647-A076-DB3072D09DEF}"/>
              </a:ext>
            </a:extLst>
          </p:cNvPr>
          <p:cNvPicPr>
            <a:picLocks noChangeAspect="1"/>
          </p:cNvPicPr>
          <p:nvPr/>
        </p:nvPicPr>
        <p:blipFill>
          <a:blip r:embed="rId3"/>
          <a:stretch>
            <a:fillRect/>
          </a:stretch>
        </p:blipFill>
        <p:spPr>
          <a:xfrm>
            <a:off x="678831" y="33528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0509AEDD-D45E-4C06-BAE9-2996AF55A9CA}"/>
              </a:ext>
            </a:extLst>
          </p:cNvPr>
          <p:cNvSpPr/>
          <p:nvPr/>
        </p:nvSpPr>
        <p:spPr>
          <a:xfrm>
            <a:off x="5867400" y="4724400"/>
            <a:ext cx="2952749" cy="1447800"/>
          </a:xfrm>
          <a:prstGeom prst="wedgeRoundRectCallout">
            <a:avLst>
              <a:gd name="adj1" fmla="val -143045"/>
              <a:gd name="adj2" fmla="val -27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If we only keep the current path in memory, then we can only check against the path from the root to the current node and the frontier to prevent cycles. </a:t>
            </a:r>
          </a:p>
        </p:txBody>
      </p:sp>
      <p:sp>
        <p:nvSpPr>
          <p:cNvPr id="20" name="TextBox 19">
            <a:extLst>
              <a:ext uri="{FF2B5EF4-FFF2-40B4-BE49-F238E27FC236}">
                <a16:creationId xmlns:a16="http://schemas.microsoft.com/office/drawing/2014/main" id="{3FC2994C-6D52-4ABE-B3F7-03E4BECDA0BD}"/>
              </a:ext>
            </a:extLst>
          </p:cNvPr>
          <p:cNvSpPr txBox="1"/>
          <p:nvPr/>
        </p:nvSpPr>
        <p:spPr>
          <a:xfrm>
            <a:off x="628650" y="6400800"/>
            <a:ext cx="4572000" cy="338554"/>
          </a:xfrm>
          <a:prstGeom prst="rect">
            <a:avLst/>
          </a:prstGeom>
          <a:noFill/>
        </p:spPr>
        <p:txBody>
          <a:bodyPr wrap="square">
            <a:spAutoFit/>
          </a:bodyPr>
          <a:lstStyle/>
          <a:p>
            <a:r>
              <a:rPr lang="en-US" sz="1600" dirty="0"/>
              <a:t>See BFS for function EXPAND.</a:t>
            </a:r>
          </a:p>
        </p:txBody>
      </p:sp>
      <mc:AlternateContent xmlns:mc="http://schemas.openxmlformats.org/markup-compatibility/2006" xmlns:a14="http://schemas.microsoft.com/office/drawing/2010/main">
        <mc:Choice Requires="a14">
          <p:sp>
            <p:nvSpPr>
              <p:cNvPr id="21" name="Speech Bubble: Rectangle with Corners Rounded 20">
                <a:extLst>
                  <a:ext uri="{FF2B5EF4-FFF2-40B4-BE49-F238E27FC236}">
                    <a16:creationId xmlns:a16="http://schemas.microsoft.com/office/drawing/2014/main" id="{B6482B3F-9441-443F-8FD6-D9E33B5552AA}"/>
                  </a:ext>
                </a:extLst>
              </p:cNvPr>
              <p:cNvSpPr/>
              <p:nvPr/>
            </p:nvSpPr>
            <p:spPr>
              <a:xfrm>
                <a:off x="5638800" y="3081388"/>
                <a:ext cx="1742842" cy="271412"/>
              </a:xfrm>
              <a:prstGeom prst="wedgeRoundRectCallout">
                <a:avLst>
                  <a:gd name="adj1" fmla="val -95083"/>
                  <a:gd name="adj2" fmla="val 839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DFS uses </a:t>
                </a:r>
                <a:r>
                  <a:rPr lang="en-US" sz="1600" dirty="0">
                    <a:latin typeface="Cambria Math" panose="02040503050406030204" pitchFamily="18" charset="0"/>
                    <a:ea typeface="Cambria Math" panose="02040503050406030204" pitchFamily="18" charset="0"/>
                  </a:rPr>
                  <a:t>ℓ </a:t>
                </a:r>
                <a14:m>
                  <m:oMath xmlns:m="http://schemas.openxmlformats.org/officeDocument/2006/math">
                    <m:r>
                      <a:rPr lang="en-US" sz="1600" b="0" i="1" smtClean="0">
                        <a:latin typeface="Cambria Math" panose="02040503050406030204" pitchFamily="18" charset="0"/>
                      </a:rPr>
                      <m:t>=∞</m:t>
                    </m:r>
                  </m:oMath>
                </a14:m>
                <a:endParaRPr lang="en-US" sz="1600" dirty="0"/>
              </a:p>
            </p:txBody>
          </p:sp>
        </mc:Choice>
        <mc:Fallback xmlns="">
          <p:sp>
            <p:nvSpPr>
              <p:cNvPr id="21" name="Speech Bubble: Rectangle with Corners Rounded 20">
                <a:extLst>
                  <a:ext uri="{FF2B5EF4-FFF2-40B4-BE49-F238E27FC236}">
                    <a16:creationId xmlns:a16="http://schemas.microsoft.com/office/drawing/2014/main" id="{B6482B3F-9441-443F-8FD6-D9E33B5552AA}"/>
                  </a:ext>
                </a:extLst>
              </p:cNvPr>
              <p:cNvSpPr>
                <a:spLocks noRot="1" noChangeAspect="1" noMove="1" noResize="1" noEditPoints="1" noAdjustHandles="1" noChangeArrowheads="1" noChangeShapeType="1" noTextEdit="1"/>
              </p:cNvSpPr>
              <p:nvPr/>
            </p:nvSpPr>
            <p:spPr>
              <a:xfrm>
                <a:off x="5638800" y="3081388"/>
                <a:ext cx="1742842" cy="271412"/>
              </a:xfrm>
              <a:prstGeom prst="wedgeRoundRectCallout">
                <a:avLst>
                  <a:gd name="adj1" fmla="val -95083"/>
                  <a:gd name="adj2" fmla="val 83958"/>
                  <a:gd name="adj3" fmla="val 16667"/>
                </a:avLst>
              </a:prstGeom>
              <a:blipFill>
                <a:blip r:embed="rId4"/>
                <a:stretch>
                  <a:fillRect t="-14063"/>
                </a:stretch>
              </a:blipFill>
            </p:spPr>
            <p:txBody>
              <a:bodyPr/>
              <a:lstStyle/>
              <a:p>
                <a:r>
                  <a:rPr lang="en-US">
                    <a:noFill/>
                  </a:rPr>
                  <a:t> </a:t>
                </a:r>
              </a:p>
            </p:txBody>
          </p:sp>
        </mc:Fallback>
      </mc:AlternateContent>
    </p:spTree>
    <p:extLst>
      <p:ext uri="{BB962C8B-B14F-4D97-AF65-F5344CB8AC3E}">
        <p14:creationId xmlns:p14="http://schemas.microsoft.com/office/powerpoint/2010/main" val="15194027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z="4000"/>
              <a:t>Properties of depth-first search</a:t>
            </a:r>
          </a:p>
        </p:txBody>
      </p:sp>
      <mc:AlternateContent xmlns:mc="http://schemas.openxmlformats.org/markup-compatibility/2006" xmlns:a14="http://schemas.microsoft.com/office/drawing/2010/main">
        <mc:Choice Requires="a14">
          <p:sp>
            <p:nvSpPr>
              <p:cNvPr id="45059" name="Rectangle 3"/>
              <p:cNvSpPr>
                <a:spLocks noGrp="1" noChangeArrowheads="1"/>
              </p:cNvSpPr>
              <p:nvPr>
                <p:ph idx="1"/>
              </p:nvPr>
            </p:nvSpPr>
            <p:spPr>
              <a:xfrm>
                <a:off x="628650" y="1825625"/>
                <a:ext cx="8210550" cy="4351338"/>
              </a:xfrm>
            </p:spPr>
            <p:txBody>
              <a:bodyPr>
                <a:normAutofit fontScale="70000" lnSpcReduction="20000"/>
              </a:bodyPr>
              <a:lstStyle/>
              <a:p>
                <a:r>
                  <a:rPr lang="en-US" sz="2800" b="1" dirty="0">
                    <a:solidFill>
                      <a:srgbClr val="FF0000"/>
                    </a:solidFill>
                  </a:rPr>
                  <a:t>Complete?</a:t>
                </a:r>
                <a:endParaRPr lang="en-US" sz="2800" dirty="0">
                  <a:solidFill>
                    <a:srgbClr val="FF0000"/>
                  </a:solidFill>
                </a:endParaRPr>
              </a:p>
              <a:p>
                <a:pPr lvl="1"/>
                <a:r>
                  <a:rPr lang="en-US" sz="2400" dirty="0"/>
                  <a:t>Only in finite search spaces. Some cycles can be avoided by checking for repeated states along the path.</a:t>
                </a:r>
              </a:p>
              <a:p>
                <a:pPr lvl="1"/>
                <a:r>
                  <a:rPr lang="en-US" sz="2400" b="1" dirty="0"/>
                  <a:t>Incomplete in infinite search spaces </a:t>
                </a:r>
                <a:r>
                  <a:rPr lang="en-US" sz="2400" dirty="0"/>
                  <a:t>(e.g., with cycles).</a:t>
                </a:r>
              </a:p>
              <a:p>
                <a:endParaRPr lang="en-US" sz="2800" b="1" dirty="0">
                  <a:solidFill>
                    <a:srgbClr val="FF0000"/>
                  </a:solidFill>
                </a:endParaRPr>
              </a:p>
              <a:p>
                <a:r>
                  <a:rPr lang="en-US" sz="2800" b="1" dirty="0">
                    <a:solidFill>
                      <a:srgbClr val="FF0000"/>
                    </a:solidFill>
                  </a:rPr>
                  <a:t>Optimal?</a:t>
                </a:r>
              </a:p>
              <a:p>
                <a:pPr lvl="1">
                  <a:buNone/>
                </a:pPr>
                <a:r>
                  <a:rPr lang="en-US" sz="2400" dirty="0"/>
                  <a:t>No – returns the first solution it finds.</a:t>
                </a:r>
              </a:p>
              <a:p>
                <a:endParaRPr lang="en-US" sz="2800" b="1" dirty="0">
                  <a:solidFill>
                    <a:srgbClr val="FF0000"/>
                  </a:solidFill>
                </a:endParaRPr>
              </a:p>
              <a:p>
                <a:r>
                  <a:rPr lang="en-US" sz="2800" b="1" dirty="0">
                    <a:solidFill>
                      <a:srgbClr val="FF0000"/>
                    </a:solidFill>
                  </a:rPr>
                  <a:t>Time?</a:t>
                </a:r>
                <a:r>
                  <a:rPr lang="en-US" sz="2800" dirty="0">
                    <a:solidFill>
                      <a:srgbClr val="FF0000"/>
                    </a:solidFill>
                  </a:rPr>
                  <a:t> </a:t>
                </a:r>
              </a:p>
              <a:p>
                <a:pPr lvl="1">
                  <a:buNone/>
                </a:pPr>
                <a:r>
                  <a:rPr lang="en-US" sz="2400" dirty="0"/>
                  <a:t>Could be the time to reach a solution at maximum depth </a:t>
                </a:r>
                <a:r>
                  <a:rPr lang="en-US" sz="2400" i="1" dirty="0"/>
                  <a:t>m </a:t>
                </a:r>
                <a:r>
                  <a:rPr lang="en-US" sz="2400" dirty="0"/>
                  <a:t>in the last path:</a:t>
                </a:r>
                <a:r>
                  <a:rPr lang="en-US" sz="2400" i="1" dirty="0"/>
                  <a:t> </a:t>
                </a: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m:t>
                        </m:r>
                        <m:r>
                          <a:rPr lang="en-US" sz="2400" i="1" baseline="30000" dirty="0" err="1">
                            <a:latin typeface="Cambria Math" panose="02040503050406030204" pitchFamily="18" charset="0"/>
                          </a:rPr>
                          <m:t>𝑚</m:t>
                        </m:r>
                      </m:e>
                    </m:d>
                  </m:oMath>
                </a14:m>
                <a:br>
                  <a:rPr lang="en-US" sz="2400" i="1" dirty="0"/>
                </a:br>
                <a:r>
                  <a:rPr lang="en-US" sz="2400" dirty="0"/>
                  <a:t>Terrible if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𝑑</m:t>
                    </m:r>
                  </m:oMath>
                </a14:m>
                <a:r>
                  <a:rPr lang="en-US" sz="2400" dirty="0"/>
                  <a:t>, but if there are many shallow solutions, it can be much faster than BFS.</a:t>
                </a:r>
              </a:p>
              <a:p>
                <a:endParaRPr lang="en-US" sz="2800" b="1" dirty="0">
                  <a:solidFill>
                    <a:srgbClr val="FF0000"/>
                  </a:solidFill>
                </a:endParaRPr>
              </a:p>
              <a:p>
                <a:r>
                  <a:rPr lang="en-US" sz="2800" b="1" dirty="0">
                    <a:solidFill>
                      <a:srgbClr val="FF0000"/>
                    </a:solidFill>
                  </a:rPr>
                  <a:t>Space?</a:t>
                </a:r>
                <a:r>
                  <a:rPr lang="en-US" sz="2800" dirty="0">
                    <a:solidFill>
                      <a:srgbClr val="FF0000"/>
                    </a:solidFill>
                  </a:rPr>
                  <a:t> </a:t>
                </a:r>
              </a:p>
              <a:p>
                <a:pPr lvl="1">
                  <a:buNone/>
                </a:pP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𝑏𝑚</m:t>
                        </m:r>
                      </m:e>
                    </m:d>
                  </m:oMath>
                </a14:m>
                <a:r>
                  <a:rPr lang="en-US" sz="2400" dirty="0"/>
                  <a:t> </a:t>
                </a:r>
                <a:r>
                  <a:rPr lang="en-US" sz="2400" dirty="0">
                    <a:sym typeface="Wingdings" panose="05000000000000000000" pitchFamily="2" charset="2"/>
                  </a:rPr>
                  <a:t></a:t>
                </a:r>
                <a:r>
                  <a:rPr lang="en-US" sz="2400" dirty="0"/>
                  <a:t> </a:t>
                </a:r>
                <a:r>
                  <a:rPr lang="en-US" sz="2400" b="1" dirty="0">
                    <a:solidFill>
                      <a:srgbClr val="FF0000"/>
                    </a:solidFill>
                  </a:rPr>
                  <a:t>linear space! </a:t>
                </a:r>
                <a:r>
                  <a:rPr lang="en-US" sz="2400" dirty="0">
                    <a:solidFill>
                      <a:srgbClr val="FF0000"/>
                    </a:solidFill>
                  </a:rPr>
                  <a:t>(if </a:t>
                </a:r>
                <a:r>
                  <a:rPr lang="en-US" sz="2400" b="1" dirty="0">
                    <a:solidFill>
                      <a:srgbClr val="FF0000"/>
                    </a:solidFill>
                  </a:rPr>
                  <a:t>no reached data structure </a:t>
                </a:r>
                <a:r>
                  <a:rPr lang="en-US" sz="2400" dirty="0">
                    <a:solidFill>
                      <a:srgbClr val="FF0000"/>
                    </a:solidFill>
                  </a:rPr>
                  <a:t>is used)</a:t>
                </a:r>
              </a:p>
            </p:txBody>
          </p:sp>
        </mc:Choice>
        <mc:Fallback xmlns="">
          <p:sp>
            <p:nvSpPr>
              <p:cNvPr id="45059" name="Rectangle 3"/>
              <p:cNvSpPr>
                <a:spLocks noGrp="1" noRot="1" noChangeAspect="1" noMove="1" noResize="1" noEditPoints="1" noAdjustHandles="1" noChangeArrowheads="1" noChangeShapeType="1" noTextEdit="1"/>
              </p:cNvSpPr>
              <p:nvPr>
                <p:ph idx="1"/>
              </p:nvPr>
            </p:nvSpPr>
            <p:spPr>
              <a:xfrm>
                <a:off x="628650" y="1825625"/>
                <a:ext cx="8210550" cy="4351338"/>
              </a:xfrm>
              <a:blipFill>
                <a:blip r:embed="rId3"/>
                <a:stretch>
                  <a:fillRect l="-668" t="-252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DA9A586-3F8B-4C31-86AD-ABA463DF2FCF}"/>
              </a:ext>
            </a:extLst>
          </p:cNvPr>
          <p:cNvSpPr/>
          <p:nvPr/>
        </p:nvSpPr>
        <p:spPr>
          <a:xfrm>
            <a:off x="6026770" y="3081212"/>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05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0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05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05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5059">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05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05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05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Depth-first search</a:t>
            </a:r>
          </a:p>
        </p:txBody>
      </p:sp>
      <mc:AlternateContent xmlns:mc="http://schemas.openxmlformats.org/markup-compatibility/2006" xmlns:a14="http://schemas.microsoft.com/office/drawing/2010/main">
        <mc:Choice Requires="a14">
          <p:sp>
            <p:nvSpPr>
              <p:cNvPr id="32771" name="Rectangle 3"/>
              <p:cNvSpPr>
                <a:spLocks noGrp="1" noChangeArrowheads="1"/>
              </p:cNvSpPr>
              <p:nvPr>
                <p:ph idx="1"/>
              </p:nvPr>
            </p:nvSpPr>
            <p:spPr>
              <a:xfrm>
                <a:off x="628650" y="1600200"/>
                <a:ext cx="7886700" cy="4351338"/>
              </a:xfrm>
            </p:spPr>
            <p:txBody>
              <a:bodyPr/>
              <a:lstStyle/>
              <a:p>
                <a:r>
                  <a:rPr lang="en-US" sz="2400" dirty="0"/>
                  <a:t>Time: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i="1" dirty="0" err="1">
                        <a:latin typeface="Cambria Math" panose="02040503050406030204" pitchFamily="18" charset="0"/>
                      </a:rPr>
                      <m:t>𝑏</m:t>
                    </m:r>
                    <m:r>
                      <a:rPr lang="en-US" sz="2000" i="1" baseline="30000" dirty="0" err="1">
                        <a:latin typeface="Cambria Math" panose="02040503050406030204" pitchFamily="18" charset="0"/>
                      </a:rPr>
                      <m:t>𝑚</m:t>
                    </m:r>
                    <m:r>
                      <a:rPr lang="en-US" sz="2000" i="1" dirty="0">
                        <a:latin typeface="Cambria Math" panose="02040503050406030204" pitchFamily="18" charset="0"/>
                      </a:rPr>
                      <m:t>)</m:t>
                    </m:r>
                  </m:oMath>
                </a14:m>
                <a:r>
                  <a:rPr lang="en-US" sz="2000" dirty="0"/>
                  <a:t> – worst case is expanding all paths.</a:t>
                </a:r>
              </a:p>
              <a:p>
                <a:r>
                  <a:rPr lang="en-US" sz="2000" dirty="0"/>
                  <a:t>Space: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b="0" i="1" dirty="0" smtClean="0">
                        <a:latin typeface="Cambria Math" panose="02040503050406030204" pitchFamily="18" charset="0"/>
                      </a:rPr>
                      <m:t>𝑏𝑚</m:t>
                    </m:r>
                    <m:r>
                      <a:rPr lang="en-US" sz="2000" i="1" dirty="0">
                        <a:latin typeface="Cambria Math" panose="02040503050406030204" pitchFamily="18" charset="0"/>
                      </a:rPr>
                      <m:t>)</m:t>
                    </m:r>
                  </m:oMath>
                </a14:m>
                <a:r>
                  <a:rPr lang="en-US" sz="2000" dirty="0"/>
                  <a:t> - if it only stores the frontier nodes and the current path.</a:t>
                </a:r>
              </a:p>
              <a:p>
                <a:endParaRPr lang="en-US" sz="2400" dirty="0"/>
              </a:p>
            </p:txBody>
          </p:sp>
        </mc:Choice>
        <mc:Fallback xmlns="">
          <p:sp>
            <p:nvSpPr>
              <p:cNvPr id="32771"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1005" t="-1964"/>
                </a:stretch>
              </a:blipFill>
            </p:spPr>
            <p:txBody>
              <a:bodyPr/>
              <a:lstStyle/>
              <a:p>
                <a:r>
                  <a:rPr lang="en-US">
                    <a:noFill/>
                  </a:rPr>
                  <a:t> </a:t>
                </a:r>
              </a:p>
            </p:txBody>
          </p:sp>
        </mc:Fallback>
      </mc:AlternateContent>
      <p:grpSp>
        <p:nvGrpSpPr>
          <p:cNvPr id="2" name="Group 32"/>
          <p:cNvGrpSpPr/>
          <p:nvPr/>
        </p:nvGrpSpPr>
        <p:grpSpPr>
          <a:xfrm flipH="1">
            <a:off x="1988549" y="2670175"/>
            <a:ext cx="4906044" cy="2406837"/>
            <a:chOff x="3429000" y="3460563"/>
            <a:chExt cx="3352800" cy="1644837"/>
          </a:xfrm>
        </p:grpSpPr>
        <p:cxnSp>
          <p:nvCxnSpPr>
            <p:cNvPr id="24" name="Straight Arrow Connector 23"/>
            <p:cNvCxnSpPr>
              <a:cxnSpLocks/>
              <a:stCxn id="25" idx="3"/>
              <a:endCxn id="32" idx="7"/>
            </p:cNvCxnSpPr>
            <p:nvPr/>
          </p:nvCxnSpPr>
          <p:spPr>
            <a:xfrm flipH="1">
              <a:off x="3689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4572000" y="3460563"/>
              <a:ext cx="304800" cy="3048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cxnSp>
          <p:nvCxnSpPr>
            <p:cNvPr id="27" name="Straight Arrow Connector 26"/>
            <p:cNvCxnSpPr>
              <a:cxnSpLocks/>
              <a:stCxn id="25" idx="5"/>
              <a:endCxn id="34" idx="1"/>
            </p:cNvCxnSpPr>
            <p:nvPr/>
          </p:nvCxnSpPr>
          <p:spPr>
            <a:xfrm>
              <a:off x="4832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9530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E</a:t>
              </a:r>
            </a:p>
          </p:txBody>
        </p:sp>
        <p:cxnSp>
          <p:nvCxnSpPr>
            <p:cNvPr id="30" name="Straight Arrow Connector 29"/>
            <p:cNvCxnSpPr>
              <a:cxnSpLocks/>
              <a:stCxn id="34" idx="3"/>
              <a:endCxn id="29" idx="7"/>
            </p:cNvCxnSpPr>
            <p:nvPr/>
          </p:nvCxnSpPr>
          <p:spPr>
            <a:xfrm flipH="1">
              <a:off x="5213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33" name="Straight Arrow Connector 32"/>
            <p:cNvCxnSpPr>
              <a:cxnSpLocks/>
              <a:stCxn id="34" idx="5"/>
              <a:endCxn id="36" idx="1"/>
            </p:cNvCxnSpPr>
            <p:nvPr/>
          </p:nvCxnSpPr>
          <p:spPr>
            <a:xfrm>
              <a:off x="5975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715000" y="42672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B</a:t>
              </a:r>
              <a:endParaRPr lang="en-US" sz="2400" dirty="0"/>
            </a:p>
          </p:txBody>
        </p:sp>
        <p:sp>
          <p:nvSpPr>
            <p:cNvPr id="36" name="Oval 35"/>
            <p:cNvSpPr/>
            <p:nvPr/>
          </p:nvSpPr>
          <p:spPr>
            <a:xfrm>
              <a:off x="64770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D</a:t>
              </a:r>
            </a:p>
          </p:txBody>
        </p:sp>
      </p:grpSp>
      <p:sp>
        <p:nvSpPr>
          <p:cNvPr id="37" name="Right Arrow 36"/>
          <p:cNvSpPr/>
          <p:nvPr/>
        </p:nvSpPr>
        <p:spPr>
          <a:xfrm flipH="1">
            <a:off x="2345854" y="5504435"/>
            <a:ext cx="446004" cy="4572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75B1B93-1CE0-4F98-A645-A4A4C493D957}"/>
              </a:ext>
            </a:extLst>
          </p:cNvPr>
          <p:cNvSpPr txBox="1"/>
          <p:nvPr/>
        </p:nvSpPr>
        <p:spPr>
          <a:xfrm>
            <a:off x="244060" y="4085709"/>
            <a:ext cx="707245" cy="369332"/>
          </a:xfrm>
          <a:prstGeom prst="rect">
            <a:avLst/>
          </a:prstGeom>
          <a:noFill/>
        </p:spPr>
        <p:txBody>
          <a:bodyPr wrap="none" rtlCol="0">
            <a:spAutoFit/>
          </a:bodyPr>
          <a:lstStyle/>
          <a:p>
            <a:r>
              <a:rPr lang="en-US" dirty="0"/>
              <a:t>m = 4</a:t>
            </a:r>
          </a:p>
        </p:txBody>
      </p:sp>
      <p:sp>
        <p:nvSpPr>
          <p:cNvPr id="4" name="Left Brace 3">
            <a:extLst>
              <a:ext uri="{FF2B5EF4-FFF2-40B4-BE49-F238E27FC236}">
                <a16:creationId xmlns:a16="http://schemas.microsoft.com/office/drawing/2014/main" id="{B7BE99B8-0DE5-4D99-93B6-BE8A89B54C2B}"/>
              </a:ext>
            </a:extLst>
          </p:cNvPr>
          <p:cNvSpPr/>
          <p:nvPr/>
        </p:nvSpPr>
        <p:spPr>
          <a:xfrm>
            <a:off x="990600" y="2514600"/>
            <a:ext cx="169763" cy="34162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693F8618-D36B-4815-A84B-40D2ED15308B}"/>
              </a:ext>
            </a:extLst>
          </p:cNvPr>
          <p:cNvSpPr/>
          <p:nvPr/>
        </p:nvSpPr>
        <p:spPr>
          <a:xfrm>
            <a:off x="7786600" y="2627336"/>
            <a:ext cx="269187"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05E434AD-A887-4ADF-9E65-2B97B4E00869}"/>
              </a:ext>
            </a:extLst>
          </p:cNvPr>
          <p:cNvSpPr txBox="1"/>
          <p:nvPr/>
        </p:nvSpPr>
        <p:spPr>
          <a:xfrm flipH="1">
            <a:off x="8200246" y="3298674"/>
            <a:ext cx="747547" cy="369332"/>
          </a:xfrm>
          <a:prstGeom prst="rect">
            <a:avLst/>
          </a:prstGeom>
          <a:noFill/>
        </p:spPr>
        <p:txBody>
          <a:bodyPr wrap="square" rtlCol="0">
            <a:spAutoFit/>
          </a:bodyPr>
          <a:lstStyle/>
          <a:p>
            <a:r>
              <a:rPr lang="en-US" dirty="0"/>
              <a:t>d = 2</a:t>
            </a:r>
          </a:p>
        </p:txBody>
      </p:sp>
      <p:sp>
        <p:nvSpPr>
          <p:cNvPr id="23" name="TextBox 22">
            <a:extLst>
              <a:ext uri="{FF2B5EF4-FFF2-40B4-BE49-F238E27FC236}">
                <a16:creationId xmlns:a16="http://schemas.microsoft.com/office/drawing/2014/main" id="{2BA14E98-12E5-4207-93AF-FDC840F89787}"/>
              </a:ext>
            </a:extLst>
          </p:cNvPr>
          <p:cNvSpPr txBox="1"/>
          <p:nvPr/>
        </p:nvSpPr>
        <p:spPr>
          <a:xfrm flipH="1">
            <a:off x="1672540" y="5526177"/>
            <a:ext cx="762000" cy="369332"/>
          </a:xfrm>
          <a:prstGeom prst="rect">
            <a:avLst/>
          </a:prstGeom>
          <a:noFill/>
        </p:spPr>
        <p:txBody>
          <a:bodyPr wrap="square" rtlCol="0">
            <a:spAutoFit/>
          </a:bodyPr>
          <a:lstStyle/>
          <a:p>
            <a:r>
              <a:rPr lang="en-US" dirty="0"/>
              <a:t>Goal</a:t>
            </a:r>
          </a:p>
        </p:txBody>
      </p:sp>
      <p:sp>
        <p:nvSpPr>
          <p:cNvPr id="7" name="TextBox 6">
            <a:extLst>
              <a:ext uri="{FF2B5EF4-FFF2-40B4-BE49-F238E27FC236}">
                <a16:creationId xmlns:a16="http://schemas.microsoft.com/office/drawing/2014/main" id="{B09826F2-A058-429F-8387-718D5A59273A}"/>
              </a:ext>
            </a:extLst>
          </p:cNvPr>
          <p:cNvSpPr txBox="1"/>
          <p:nvPr/>
        </p:nvSpPr>
        <p:spPr>
          <a:xfrm flipH="1">
            <a:off x="4692563" y="3270821"/>
            <a:ext cx="644728" cy="369332"/>
          </a:xfrm>
          <a:prstGeom prst="rect">
            <a:avLst/>
          </a:prstGeom>
          <a:noFill/>
        </p:spPr>
        <p:txBody>
          <a:bodyPr wrap="none" rtlCol="0">
            <a:spAutoFit/>
          </a:bodyPr>
          <a:lstStyle/>
          <a:p>
            <a:r>
              <a:rPr lang="en-US" dirty="0"/>
              <a:t>b = 2</a:t>
            </a:r>
          </a:p>
        </p:txBody>
      </p:sp>
      <p:sp>
        <p:nvSpPr>
          <p:cNvPr id="43" name="Oval 42">
            <a:extLst>
              <a:ext uri="{FF2B5EF4-FFF2-40B4-BE49-F238E27FC236}">
                <a16:creationId xmlns:a16="http://schemas.microsoft.com/office/drawing/2014/main" id="{E758BBCA-CCFD-46A6-BB6B-108A2649B9ED}"/>
              </a:ext>
            </a:extLst>
          </p:cNvPr>
          <p:cNvSpPr/>
          <p:nvPr/>
        </p:nvSpPr>
        <p:spPr>
          <a:xfrm flipH="1">
            <a:off x="1260162" y="5476432"/>
            <a:ext cx="446004" cy="446004"/>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H</a:t>
            </a:r>
            <a:endParaRPr lang="en-US" sz="2400" dirty="0"/>
          </a:p>
        </p:txBody>
      </p:sp>
      <p:cxnSp>
        <p:nvCxnSpPr>
          <p:cNvPr id="44" name="Straight Arrow Connector 43">
            <a:extLst>
              <a:ext uri="{FF2B5EF4-FFF2-40B4-BE49-F238E27FC236}">
                <a16:creationId xmlns:a16="http://schemas.microsoft.com/office/drawing/2014/main" id="{5FD7A41C-EEFE-4F55-B0B1-E10394A4253B}"/>
              </a:ext>
            </a:extLst>
          </p:cNvPr>
          <p:cNvCxnSpPr>
            <a:cxnSpLocks/>
            <a:stCxn id="36" idx="5"/>
            <a:endCxn id="43" idx="0"/>
          </p:cNvCxnSpPr>
          <p:nvPr/>
        </p:nvCxnSpPr>
        <p:spPr>
          <a:xfrm flipH="1">
            <a:off x="1483164" y="5011696"/>
            <a:ext cx="570701" cy="464736"/>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2529FC-A025-4D3A-A226-231A033626DF}"/>
              </a:ext>
            </a:extLst>
          </p:cNvPr>
          <p:cNvSpPr txBox="1"/>
          <p:nvPr/>
        </p:nvSpPr>
        <p:spPr>
          <a:xfrm>
            <a:off x="2841665" y="5582206"/>
            <a:ext cx="3849515" cy="369332"/>
          </a:xfrm>
          <a:prstGeom prst="rect">
            <a:avLst/>
          </a:prstGeom>
          <a:noFill/>
        </p:spPr>
        <p:txBody>
          <a:bodyPr wrap="none" rtlCol="0">
            <a:spAutoFit/>
          </a:bodyPr>
          <a:lstStyle/>
          <a:p>
            <a:r>
              <a:rPr lang="en-US" dirty="0"/>
              <a:t>DFS finds this goal first </a:t>
            </a:r>
            <a:r>
              <a:rPr lang="en-US" dirty="0">
                <a:sym typeface="Wingdings" panose="05000000000000000000" pitchFamily="2" charset="2"/>
              </a:rPr>
              <a:t> Not optimal!</a:t>
            </a:r>
          </a:p>
        </p:txBody>
      </p:sp>
      <p:sp>
        <p:nvSpPr>
          <p:cNvPr id="38" name="TextBox 37">
            <a:extLst>
              <a:ext uri="{FF2B5EF4-FFF2-40B4-BE49-F238E27FC236}">
                <a16:creationId xmlns:a16="http://schemas.microsoft.com/office/drawing/2014/main" id="{7BEEE4E0-2498-46A6-A726-879ABF8EC5F3}"/>
              </a:ext>
            </a:extLst>
          </p:cNvPr>
          <p:cNvSpPr txBox="1"/>
          <p:nvPr/>
        </p:nvSpPr>
        <p:spPr>
          <a:xfrm flipH="1">
            <a:off x="6978104" y="3836545"/>
            <a:ext cx="762000" cy="369332"/>
          </a:xfrm>
          <a:prstGeom prst="rect">
            <a:avLst/>
          </a:prstGeom>
          <a:noFill/>
        </p:spPr>
        <p:txBody>
          <a:bodyPr wrap="square" rtlCol="0">
            <a:spAutoFit/>
          </a:bodyPr>
          <a:lstStyle/>
          <a:p>
            <a:r>
              <a:rPr lang="en-US" dirty="0"/>
              <a:t>Goal</a:t>
            </a:r>
          </a:p>
        </p:txBody>
      </p:sp>
      <p:sp>
        <p:nvSpPr>
          <p:cNvPr id="39" name="TextBox 38">
            <a:extLst>
              <a:ext uri="{FF2B5EF4-FFF2-40B4-BE49-F238E27FC236}">
                <a16:creationId xmlns:a16="http://schemas.microsoft.com/office/drawing/2014/main" id="{195FBFAB-0345-4DEC-849B-091B20789B25}"/>
              </a:ext>
            </a:extLst>
          </p:cNvPr>
          <p:cNvSpPr txBox="1"/>
          <p:nvPr/>
        </p:nvSpPr>
        <p:spPr>
          <a:xfrm>
            <a:off x="733182" y="6290846"/>
            <a:ext cx="7953618" cy="338554"/>
          </a:xfrm>
          <a:prstGeom prst="rect">
            <a:avLst/>
          </a:prstGeom>
          <a:noFill/>
        </p:spPr>
        <p:txBody>
          <a:bodyPr wrap="square" rtlCol="0">
            <a:spAutoFit/>
          </a:bodyPr>
          <a:lstStyle/>
          <a:p>
            <a:r>
              <a:rPr lang="en-US" sz="1600" b="1" dirty="0"/>
              <a:t>Note</a:t>
            </a:r>
            <a:r>
              <a:rPr lang="en-US" sz="1600" dirty="0"/>
              <a:t>: The order in which we add new nodes to the frontier can change what goal we find!</a:t>
            </a:r>
            <a:endParaRPr lang="en-US" sz="1600" dirty="0">
              <a:sym typeface="Wingdings" panose="05000000000000000000" pitchFamily="2" charset="2"/>
            </a:endParaRPr>
          </a:p>
        </p:txBody>
      </p:sp>
      <p:sp>
        <p:nvSpPr>
          <p:cNvPr id="40" name="Rectangle 39">
            <a:extLst>
              <a:ext uri="{FF2B5EF4-FFF2-40B4-BE49-F238E27FC236}">
                <a16:creationId xmlns:a16="http://schemas.microsoft.com/office/drawing/2014/main" id="{CF8A1F6E-9A8A-4F79-8CD2-39B245EC122F}"/>
              </a:ext>
            </a:extLst>
          </p:cNvPr>
          <p:cNvSpPr/>
          <p:nvPr/>
        </p:nvSpPr>
        <p:spPr>
          <a:xfrm>
            <a:off x="6205775" y="514954"/>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extLst>
      <p:ext uri="{BB962C8B-B14F-4D97-AF65-F5344CB8AC3E}">
        <p14:creationId xmlns:p14="http://schemas.microsoft.com/office/powerpoint/2010/main" val="8727286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Iterative deepening search (IDS)</a:t>
            </a:r>
          </a:p>
        </p:txBody>
      </p:sp>
      <p:sp>
        <p:nvSpPr>
          <p:cNvPr id="7" name="Content Placeholder 6"/>
          <p:cNvSpPr>
            <a:spLocks noGrp="1"/>
          </p:cNvSpPr>
          <p:nvPr>
            <p:ph idx="1"/>
          </p:nvPr>
        </p:nvSpPr>
        <p:spPr/>
        <p:txBody>
          <a:bodyPr>
            <a:normAutofit/>
          </a:bodyPr>
          <a:lstStyle/>
          <a:p>
            <a:pPr marL="0" indent="0">
              <a:buNone/>
            </a:pPr>
            <a:r>
              <a:rPr lang="en-US" dirty="0"/>
              <a:t>Can we</a:t>
            </a:r>
          </a:p>
          <a:p>
            <a:pPr marL="457200" indent="-457200">
              <a:buFont typeface="+mj-lt"/>
              <a:buAutoNum type="alphaLcParenR"/>
            </a:pPr>
            <a:r>
              <a:rPr lang="en-US" b="1" dirty="0"/>
              <a:t>get DFS’s good memory footprint, </a:t>
            </a:r>
          </a:p>
          <a:p>
            <a:pPr marL="457200" indent="-457200">
              <a:buFont typeface="+mj-lt"/>
              <a:buAutoNum type="alphaLcParenR"/>
            </a:pPr>
            <a:r>
              <a:rPr lang="en-US" b="1" dirty="0"/>
              <a:t>avoid infinite cycles, and</a:t>
            </a:r>
          </a:p>
          <a:p>
            <a:pPr marL="457200" indent="-457200">
              <a:buFont typeface="+mj-lt"/>
              <a:buAutoNum type="alphaLcParenR"/>
            </a:pPr>
            <a:r>
              <a:rPr lang="en-US" b="1" dirty="0"/>
              <a:t>preserve BFS’s optimality guaranty?</a:t>
            </a:r>
          </a:p>
          <a:p>
            <a:pPr marL="0" indent="0">
              <a:buNone/>
            </a:pPr>
            <a:endParaRPr lang="en-US" dirty="0"/>
          </a:p>
          <a:p>
            <a:pPr marL="0" indent="0">
              <a:buNone/>
            </a:pPr>
            <a:r>
              <a:rPr lang="en-US" dirty="0"/>
              <a:t>Use depth-restricted DFS and gradually increase the depth.</a:t>
            </a:r>
          </a:p>
          <a:p>
            <a:pPr marL="971550" lvl="1" indent="-514350">
              <a:buFont typeface="+mj-lt"/>
              <a:buAutoNum type="arabicPeriod"/>
            </a:pPr>
            <a:endParaRPr lang="en-US" dirty="0"/>
          </a:p>
          <a:p>
            <a:pPr marL="971550" lvl="1" indent="-514350">
              <a:buFont typeface="+mj-lt"/>
              <a:buAutoNum type="arabicPeriod"/>
            </a:pPr>
            <a:r>
              <a:rPr lang="en-US" dirty="0"/>
              <a:t>Check if the root node is the goal. </a:t>
            </a:r>
          </a:p>
          <a:p>
            <a:pPr marL="971550" lvl="1" indent="-514350">
              <a:buFont typeface="+mj-lt"/>
              <a:buAutoNum type="arabicPeriod"/>
            </a:pPr>
            <a:r>
              <a:rPr lang="en-US" dirty="0"/>
              <a:t>Do a DFS searching for a path of length 1</a:t>
            </a:r>
          </a:p>
          <a:p>
            <a:pPr marL="971550" lvl="1" indent="-514350">
              <a:buFont typeface="+mj-lt"/>
              <a:buAutoNum type="arabicPeriod"/>
            </a:pPr>
            <a:r>
              <a:rPr lang="en-US" dirty="0"/>
              <a:t>If goal not found, do a DFS searching for a path of length 2</a:t>
            </a:r>
          </a:p>
          <a:p>
            <a:pPr marL="971550" lvl="1" indent="-514350">
              <a:buFont typeface="+mj-lt"/>
              <a:buAutoNum type="arabicPeriod"/>
            </a:pPr>
            <a:r>
              <a:rPr lang="en-US" dirty="0"/>
              <a:t>If goal not found, do a DFS searching for a path of length 3</a:t>
            </a:r>
          </a:p>
          <a:p>
            <a:pPr marL="971550" lvl="1" indent="-514350">
              <a:buFont typeface="+mj-lt"/>
              <a:buAutoNum type="arabicPeriod"/>
            </a:pPr>
            <a:r>
              <a:rPr lang="en-US"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28650" y="304800"/>
            <a:ext cx="1809750" cy="2225674"/>
          </a:xfrm>
        </p:spPr>
        <p:txBody>
          <a:bodyPr>
            <a:noAutofit/>
          </a:bodyPr>
          <a:lstStyle/>
          <a:p>
            <a:r>
              <a:rPr lang="en-US" sz="2800" dirty="0"/>
              <a:t>Iterative deepening search (IDS)</a:t>
            </a:r>
          </a:p>
        </p:txBody>
      </p:sp>
      <p:pic>
        <p:nvPicPr>
          <p:cNvPr id="2" name="Picture 1">
            <a:extLst>
              <a:ext uri="{FF2B5EF4-FFF2-40B4-BE49-F238E27FC236}">
                <a16:creationId xmlns:a16="http://schemas.microsoft.com/office/drawing/2014/main" id="{9A793F5F-7E17-4BCF-BDFC-AD093FF0BEC5}"/>
              </a:ext>
            </a:extLst>
          </p:cNvPr>
          <p:cNvPicPr>
            <a:picLocks noChangeAspect="1"/>
          </p:cNvPicPr>
          <p:nvPr/>
        </p:nvPicPr>
        <p:blipFill>
          <a:blip r:embed="rId3"/>
          <a:stretch>
            <a:fillRect/>
          </a:stretch>
        </p:blipFill>
        <p:spPr>
          <a:xfrm>
            <a:off x="2329211" y="411512"/>
            <a:ext cx="6838950" cy="629408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199"/>
            <a:ext cx="4648200" cy="3483954"/>
          </a:xfrm>
        </p:spPr>
        <p:txBody>
          <a:bodyPr>
            <a:noAutofit/>
          </a:bodyPr>
          <a:lstStyle/>
          <a:p>
            <a:pPr>
              <a:lnSpc>
                <a:spcPct val="120000"/>
              </a:lnSpc>
            </a:pPr>
            <a:r>
              <a:rPr lang="en-US" sz="1800" dirty="0"/>
              <a:t>We will consider the problem of designing </a:t>
            </a:r>
            <a:r>
              <a:rPr lang="en-US" sz="1800" b="1" dirty="0">
                <a:solidFill>
                  <a:srgbClr val="FF0000"/>
                </a:solidFill>
              </a:rPr>
              <a:t>goal-based agents</a:t>
            </a:r>
            <a:r>
              <a:rPr lang="en-US" sz="1800" dirty="0"/>
              <a:t> in </a:t>
            </a:r>
            <a:r>
              <a:rPr lang="en-US" sz="1800" b="1" dirty="0">
                <a:solidFill>
                  <a:srgbClr val="FF0000"/>
                </a:solidFill>
              </a:rPr>
              <a:t>, known</a:t>
            </a:r>
            <a:r>
              <a:rPr lang="en-US" sz="1800" dirty="0">
                <a:solidFill>
                  <a:srgbClr val="FF0000"/>
                </a:solidFill>
              </a:rPr>
              <a:t>, </a:t>
            </a:r>
            <a:r>
              <a:rPr lang="en-US" sz="1800" b="1" dirty="0">
                <a:solidFill>
                  <a:srgbClr val="FF0000"/>
                </a:solidFill>
              </a:rPr>
              <a:t>fully observable</a:t>
            </a:r>
            <a:r>
              <a:rPr lang="en-US" sz="1800" dirty="0">
                <a:solidFill>
                  <a:srgbClr val="FF0000"/>
                </a:solidFill>
              </a:rPr>
              <a:t>, </a:t>
            </a:r>
            <a:r>
              <a:rPr lang="en-US" sz="1800" b="1" dirty="0">
                <a:solidFill>
                  <a:srgbClr val="FF0000"/>
                </a:solidFill>
              </a:rPr>
              <a:t>deterministic </a:t>
            </a:r>
            <a:r>
              <a:rPr lang="en-US" sz="1800" dirty="0"/>
              <a:t>environments.</a:t>
            </a:r>
          </a:p>
          <a:p>
            <a:pPr>
              <a:lnSpc>
                <a:spcPct val="120000"/>
              </a:lnSpc>
            </a:pPr>
            <a:r>
              <a:rPr lang="en-US" sz="1800" dirty="0"/>
              <a:t>For now, we consider only a discrete environment using an </a:t>
            </a:r>
            <a:r>
              <a:rPr lang="en-US" sz="1800" b="1" dirty="0">
                <a:solidFill>
                  <a:srgbClr val="FF0000"/>
                </a:solidFill>
              </a:rPr>
              <a:t>atomic state representation </a:t>
            </a:r>
            <a:r>
              <a:rPr lang="en-US" sz="1800" dirty="0"/>
              <a:t>(states are just labeled 1, 2, 3, …). </a:t>
            </a:r>
          </a:p>
          <a:p>
            <a:pPr>
              <a:lnSpc>
                <a:spcPct val="120000"/>
              </a:lnSpc>
            </a:pPr>
            <a:r>
              <a:rPr lang="en-US" sz="1800" dirty="0"/>
              <a:t>The </a:t>
            </a:r>
            <a:r>
              <a:rPr lang="en-US" sz="1800" b="1" dirty="0">
                <a:solidFill>
                  <a:srgbClr val="FF0000"/>
                </a:solidFill>
              </a:rPr>
              <a:t>state space </a:t>
            </a:r>
            <a:r>
              <a:rPr lang="en-US" sz="1800" dirty="0"/>
              <a:t>is the set of all possible states of the environment and some states are marked as </a:t>
            </a:r>
            <a:r>
              <a:rPr lang="en-US" sz="1800" b="1" dirty="0">
                <a:solidFill>
                  <a:srgbClr val="FF0000"/>
                </a:solidFill>
              </a:rPr>
              <a:t>goal states</a:t>
            </a:r>
            <a:r>
              <a:rPr lang="en-US" sz="1800" dirty="0"/>
              <a:t>.</a:t>
            </a:r>
          </a:p>
        </p:txBody>
      </p:sp>
      <p:sp>
        <p:nvSpPr>
          <p:cNvPr id="5" name="Down Arrow 4">
            <a:extLst>
              <a:ext uri="{FF2B5EF4-FFF2-40B4-BE49-F238E27FC236}">
                <a16:creationId xmlns:a16="http://schemas.microsoft.com/office/drawing/2014/main" id="{073A3626-0AFF-4DB0-9BD3-AB42694A6ECD}"/>
              </a:ext>
            </a:extLst>
          </p:cNvPr>
          <p:cNvSpPr/>
          <p:nvPr/>
        </p:nvSpPr>
        <p:spPr>
          <a:xfrm>
            <a:off x="5514696" y="16002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B475CD-320D-4BEC-8249-FAB7C36E4220}"/>
              </a:ext>
            </a:extLst>
          </p:cNvPr>
          <p:cNvSpPr txBox="1"/>
          <p:nvPr/>
        </p:nvSpPr>
        <p:spPr>
          <a:xfrm>
            <a:off x="4810833" y="1260568"/>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7" name="Down Arrow 6">
            <a:extLst>
              <a:ext uri="{FF2B5EF4-FFF2-40B4-BE49-F238E27FC236}">
                <a16:creationId xmlns:a16="http://schemas.microsoft.com/office/drawing/2014/main" id="{50D635EB-0989-48D8-A8A1-D3A13DCCAA82}"/>
              </a:ext>
            </a:extLst>
          </p:cNvPr>
          <p:cNvSpPr/>
          <p:nvPr/>
        </p:nvSpPr>
        <p:spPr>
          <a:xfrm rot="5400000">
            <a:off x="8202760" y="43053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210C4A-14C0-45E5-9525-BE6B00C02E6E}"/>
              </a:ext>
            </a:extLst>
          </p:cNvPr>
          <p:cNvSpPr txBox="1"/>
          <p:nvPr/>
        </p:nvSpPr>
        <p:spPr>
          <a:xfrm>
            <a:off x="8475227" y="4154269"/>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pic>
        <p:nvPicPr>
          <p:cNvPr id="9" name="Picture 2">
            <a:extLst>
              <a:ext uri="{FF2B5EF4-FFF2-40B4-BE49-F238E27FC236}">
                <a16:creationId xmlns:a16="http://schemas.microsoft.com/office/drawing/2014/main" id="{115D41D1-098D-4C6D-B23C-D38D3CD0B6F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1941626"/>
            <a:ext cx="2667000" cy="2706574"/>
          </a:xfrm>
          <a:prstGeom prst="rect">
            <a:avLst/>
          </a:prstGeom>
          <a:noFill/>
          <a:ln w="9525">
            <a:noFill/>
            <a:miter lim="800000"/>
            <a:headEnd/>
            <a:tailEnd/>
          </a:ln>
        </p:spPr>
      </p:pic>
      <p:sp>
        <p:nvSpPr>
          <p:cNvPr id="10" name="Oval 9">
            <a:extLst>
              <a:ext uri="{FF2B5EF4-FFF2-40B4-BE49-F238E27FC236}">
                <a16:creationId xmlns:a16="http://schemas.microsoft.com/office/drawing/2014/main" id="{763C5F09-DFCB-4B62-A993-0E7C238B344C}"/>
              </a:ext>
            </a:extLst>
          </p:cNvPr>
          <p:cNvSpPr/>
          <p:nvPr/>
        </p:nvSpPr>
        <p:spPr>
          <a:xfrm>
            <a:off x="7951357" y="4343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083E1FD8-D598-4E42-B662-5A00630748E9}"/>
              </a:ext>
            </a:extLst>
          </p:cNvPr>
          <p:cNvSpPr/>
          <p:nvPr/>
        </p:nvSpPr>
        <p:spPr>
          <a:xfrm>
            <a:off x="5558615" y="19412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45F34364-3894-46B7-9BF7-13C4B30D6779}"/>
              </a:ext>
            </a:extLst>
          </p:cNvPr>
          <p:cNvSpPr/>
          <p:nvPr/>
        </p:nvSpPr>
        <p:spPr>
          <a:xfrm>
            <a:off x="457200" y="4744859"/>
            <a:ext cx="8077200" cy="1732141"/>
          </a:xfrm>
          <a:prstGeom prst="rect">
            <a:avLst/>
          </a:prstGeom>
        </p:spPr>
        <p:txBody>
          <a:bodyPr wrap="square">
            <a:spAutoFit/>
          </a:bodyPr>
          <a:lstStyle/>
          <a:p>
            <a:pPr>
              <a:lnSpc>
                <a:spcPct val="120000"/>
              </a:lnSpc>
            </a:pPr>
            <a:r>
              <a:rPr lang="en-US" b="1" dirty="0"/>
              <a:t>Phases:</a:t>
            </a:r>
          </a:p>
          <a:p>
            <a:pPr marL="342900" indent="-342900">
              <a:lnSpc>
                <a:spcPct val="120000"/>
              </a:lnSpc>
              <a:buFont typeface="+mj-lt"/>
              <a:buAutoNum type="arabicParenR"/>
            </a:pPr>
            <a:r>
              <a:rPr lang="en-US" b="1" dirty="0"/>
              <a:t>Search</a:t>
            </a:r>
            <a:r>
              <a:rPr lang="en-US" dirty="0"/>
              <a:t>: the process of looking for the </a:t>
            </a:r>
            <a:r>
              <a:rPr lang="en-US" b="1" dirty="0">
                <a:solidFill>
                  <a:srgbClr val="FF0000"/>
                </a:solidFill>
              </a:rPr>
              <a:t>sequence of actions</a:t>
            </a:r>
            <a:r>
              <a:rPr lang="en-US" dirty="0"/>
              <a:t> that reaches a goal state.</a:t>
            </a:r>
            <a:endParaRPr lang="en-US" b="1" dirty="0"/>
          </a:p>
          <a:p>
            <a:pPr marL="342900" indent="-342900">
              <a:lnSpc>
                <a:spcPct val="120000"/>
              </a:lnSpc>
              <a:buFont typeface="+mj-lt"/>
              <a:buAutoNum type="arabicParenR"/>
            </a:pPr>
            <a:r>
              <a:rPr lang="en-US" b="1" dirty="0"/>
              <a:t>Execution</a:t>
            </a:r>
            <a:r>
              <a:rPr lang="en-US" dirty="0"/>
              <a:t>: Once the agent begins executing the search solution in a deterministic, known environment, it can ignore its percepts (</a:t>
            </a:r>
            <a:r>
              <a:rPr lang="en-US" b="1" dirty="0">
                <a:solidFill>
                  <a:srgbClr val="FF0000"/>
                </a:solidFill>
              </a:rPr>
              <a:t>open-loop system</a:t>
            </a:r>
            <a:r>
              <a:rPr lang="en-US" dirty="0"/>
              <a:t>).</a:t>
            </a:r>
          </a:p>
        </p:txBody>
      </p:sp>
      <p:sp>
        <p:nvSpPr>
          <p:cNvPr id="35" name="Freeform: Shape 34">
            <a:extLst>
              <a:ext uri="{FF2B5EF4-FFF2-40B4-BE49-F238E27FC236}">
                <a16:creationId xmlns:a16="http://schemas.microsoft.com/office/drawing/2014/main" id="{E0D0D545-B943-4285-A339-83D7F794D602}"/>
              </a:ext>
            </a:extLst>
          </p:cNvPr>
          <p:cNvSpPr/>
          <p:nvPr/>
        </p:nvSpPr>
        <p:spPr>
          <a:xfrm>
            <a:off x="5596420" y="213408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CA42-2D1B-4312-B658-3378B77A7F73}"/>
              </a:ext>
            </a:extLst>
          </p:cNvPr>
          <p:cNvSpPr>
            <a:spLocks noGrp="1"/>
          </p:cNvSpPr>
          <p:nvPr>
            <p:ph type="title"/>
          </p:nvPr>
        </p:nvSpPr>
        <p:spPr/>
        <p:txBody>
          <a:bodyPr/>
          <a:lstStyle/>
          <a:p>
            <a:r>
              <a:rPr lang="en-US" dirty="0"/>
              <a:t>Implementation: IDS</a:t>
            </a:r>
          </a:p>
        </p:txBody>
      </p:sp>
      <p:pic>
        <p:nvPicPr>
          <p:cNvPr id="7" name="Picture 6">
            <a:extLst>
              <a:ext uri="{FF2B5EF4-FFF2-40B4-BE49-F238E27FC236}">
                <a16:creationId xmlns:a16="http://schemas.microsoft.com/office/drawing/2014/main" id="{A54AE572-FD20-4FAF-994D-B9C655BBAB90}"/>
              </a:ext>
            </a:extLst>
          </p:cNvPr>
          <p:cNvPicPr>
            <a:picLocks noChangeAspect="1"/>
          </p:cNvPicPr>
          <p:nvPr/>
        </p:nvPicPr>
        <p:blipFill>
          <a:blip r:embed="rId2"/>
          <a:stretch>
            <a:fillRect/>
          </a:stretch>
        </p:blipFill>
        <p:spPr>
          <a:xfrm>
            <a:off x="704850" y="1676400"/>
            <a:ext cx="7524750" cy="1239829"/>
          </a:xfrm>
          <a:prstGeom prst="rect">
            <a:avLst/>
          </a:prstGeom>
        </p:spPr>
        <p:style>
          <a:lnRef idx="2">
            <a:schemeClr val="accent2"/>
          </a:lnRef>
          <a:fillRef idx="1">
            <a:schemeClr val="lt1"/>
          </a:fillRef>
          <a:effectRef idx="0">
            <a:schemeClr val="accent2"/>
          </a:effectRef>
          <a:fontRef idx="minor">
            <a:schemeClr val="dk1"/>
          </a:fontRef>
        </p:style>
      </p:pic>
      <p:pic>
        <p:nvPicPr>
          <p:cNvPr id="4" name="Picture 3">
            <a:extLst>
              <a:ext uri="{FF2B5EF4-FFF2-40B4-BE49-F238E27FC236}">
                <a16:creationId xmlns:a16="http://schemas.microsoft.com/office/drawing/2014/main" id="{27AFAF2B-AB58-4D99-AE6F-5F9B6AE76714}"/>
              </a:ext>
            </a:extLst>
          </p:cNvPr>
          <p:cNvPicPr>
            <a:picLocks noChangeAspect="1"/>
          </p:cNvPicPr>
          <p:nvPr/>
        </p:nvPicPr>
        <p:blipFill>
          <a:blip r:embed="rId3"/>
          <a:stretch>
            <a:fillRect/>
          </a:stretch>
        </p:blipFill>
        <p:spPr>
          <a:xfrm>
            <a:off x="678831" y="31242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5" name="TextBox 4">
            <a:extLst>
              <a:ext uri="{FF2B5EF4-FFF2-40B4-BE49-F238E27FC236}">
                <a16:creationId xmlns:a16="http://schemas.microsoft.com/office/drawing/2014/main" id="{9E9F1C81-A1AA-40E7-9D77-FA811D7A87F8}"/>
              </a:ext>
            </a:extLst>
          </p:cNvPr>
          <p:cNvSpPr txBox="1"/>
          <p:nvPr/>
        </p:nvSpPr>
        <p:spPr>
          <a:xfrm>
            <a:off x="628650" y="6165471"/>
            <a:ext cx="4572000" cy="338554"/>
          </a:xfrm>
          <a:prstGeom prst="rect">
            <a:avLst/>
          </a:prstGeom>
          <a:noFill/>
        </p:spPr>
        <p:txBody>
          <a:bodyPr wrap="square">
            <a:spAutoFit/>
          </a:bodyPr>
          <a:lstStyle/>
          <a:p>
            <a:r>
              <a:rPr lang="en-US" sz="1600" dirty="0"/>
              <a:t>See BFS for function EXPAND.</a:t>
            </a:r>
          </a:p>
        </p:txBody>
      </p:sp>
    </p:spTree>
    <p:extLst>
      <p:ext uri="{BB962C8B-B14F-4D97-AF65-F5344CB8AC3E}">
        <p14:creationId xmlns:p14="http://schemas.microsoft.com/office/powerpoint/2010/main" val="23188713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r>
              <a:rPr lang="en-US" dirty="0"/>
              <a:t>Properties of iterative deepening search</a:t>
            </a:r>
          </a:p>
        </p:txBody>
      </p:sp>
      <mc:AlternateContent xmlns:mc="http://schemas.openxmlformats.org/markup-compatibility/2006" xmlns:a14="http://schemas.microsoft.com/office/drawing/2010/main">
        <mc:Choice Requires="a14">
          <p:sp>
            <p:nvSpPr>
              <p:cNvPr id="53251" name="Rectangle 3"/>
              <p:cNvSpPr>
                <a:spLocks noGrp="1" noChangeArrowheads="1"/>
              </p:cNvSpPr>
              <p:nvPr>
                <p:ph idx="1"/>
              </p:nvPr>
            </p:nvSpPr>
            <p:spPr>
              <a:xfrm>
                <a:off x="628650" y="1825625"/>
                <a:ext cx="7886700" cy="4498975"/>
              </a:xfrm>
            </p:spPr>
            <p:txBody>
              <a:bodyPr>
                <a:normAutofit fontScale="62500" lnSpcReduction="20000"/>
              </a:bodyPr>
              <a:lstStyle/>
              <a:p>
                <a:r>
                  <a:rPr lang="en-US" sz="3200" b="1" dirty="0">
                    <a:solidFill>
                      <a:srgbClr val="FF0000"/>
                    </a:solidFill>
                  </a:rPr>
                  <a:t>Complete?</a:t>
                </a:r>
              </a:p>
              <a:p>
                <a:pPr lvl="1">
                  <a:buNone/>
                </a:pPr>
                <a:r>
                  <a:rPr lang="en-US" sz="2400" dirty="0"/>
                  <a:t>Yes</a:t>
                </a:r>
              </a:p>
              <a:p>
                <a:endParaRPr lang="en-US" sz="3200" b="1" dirty="0">
                  <a:solidFill>
                    <a:srgbClr val="FF0000"/>
                  </a:solidFill>
                </a:endParaRPr>
              </a:p>
              <a:p>
                <a:r>
                  <a:rPr lang="en-US" sz="3200" b="1" dirty="0">
                    <a:solidFill>
                      <a:srgbClr val="FF0000"/>
                    </a:solidFill>
                  </a:rPr>
                  <a:t>Optimal?</a:t>
                </a:r>
                <a:endParaRPr lang="en-US" sz="3200" dirty="0">
                  <a:solidFill>
                    <a:srgbClr val="FF0000"/>
                  </a:solidFill>
                </a:endParaRPr>
              </a:p>
              <a:p>
                <a:pPr lvl="1">
                  <a:buNone/>
                </a:pPr>
                <a:r>
                  <a:rPr lang="en-US" sz="2400" b="1" dirty="0"/>
                  <a:t>Yes</a:t>
                </a:r>
                <a:r>
                  <a:rPr lang="en-US" sz="2400" dirty="0"/>
                  <a:t>, if step cost = 1</a:t>
                </a:r>
              </a:p>
              <a:p>
                <a:endParaRPr lang="en-US" sz="3200" b="1" dirty="0">
                  <a:solidFill>
                    <a:srgbClr val="FF0000"/>
                  </a:solidFill>
                </a:endParaRPr>
              </a:p>
              <a:p>
                <a:r>
                  <a:rPr lang="en-US" sz="3200" b="1" dirty="0">
                    <a:solidFill>
                      <a:srgbClr val="FF0000"/>
                    </a:solidFill>
                  </a:rPr>
                  <a:t>Time? </a:t>
                </a:r>
              </a:p>
              <a:p>
                <a:pPr marL="342900" lvl="1" indent="0">
                  <a:buNone/>
                </a:pPr>
                <a:r>
                  <a:rPr lang="en-US" sz="2300" dirty="0"/>
                  <a:t>Consists of rebuilding trees up to d times</a:t>
                </a:r>
                <a:endParaRPr lang="en-US" sz="2300" b="1" dirty="0">
                  <a:solidFill>
                    <a:srgbClr val="CC0099"/>
                  </a:solidFill>
                </a:endParaRPr>
              </a:p>
              <a:p>
                <a:pPr lvl="1">
                  <a:buNone/>
                </a:pPr>
                <a14:m>
                  <m:oMath xmlns:m="http://schemas.openxmlformats.org/officeDocument/2006/math">
                    <m:r>
                      <a:rPr lang="en-US" sz="2300" i="1" dirty="0" smtClean="0">
                        <a:latin typeface="Cambria Math" panose="02040503050406030204" pitchFamily="18" charset="0"/>
                      </a:rPr>
                      <m:t>𝑑</m:t>
                    </m:r>
                    <m:r>
                      <a:rPr lang="en-US" sz="2300" i="1" dirty="0" smtClean="0">
                        <a:latin typeface="Cambria Math" panose="02040503050406030204" pitchFamily="18" charset="0"/>
                      </a:rPr>
                      <m:t> </m:t>
                    </m:r>
                    <m:r>
                      <a:rPr lang="en-US" sz="2300" i="1" dirty="0">
                        <a:latin typeface="Cambria Math" panose="02040503050406030204" pitchFamily="18" charset="0"/>
                      </a:rPr>
                      <m:t>𝑏</m:t>
                    </m:r>
                    <m:r>
                      <a:rPr lang="en-US" sz="2300" i="1" baseline="30000" dirty="0">
                        <a:latin typeface="Cambria Math" panose="02040503050406030204" pitchFamily="18" charset="0"/>
                      </a:rPr>
                      <m:t>1</m:t>
                    </m:r>
                    <m:r>
                      <a:rPr lang="en-US" sz="2300" i="1" dirty="0">
                        <a:latin typeface="Cambria Math" panose="02040503050406030204" pitchFamily="18" charset="0"/>
                      </a:rPr>
                      <m:t> + (</m:t>
                    </m:r>
                    <m:r>
                      <a:rPr lang="en-US" sz="2300" i="1" dirty="0">
                        <a:latin typeface="Cambria Math" panose="02040503050406030204" pitchFamily="18" charset="0"/>
                      </a:rPr>
                      <m:t>𝑑</m:t>
                    </m:r>
                    <m:r>
                      <a:rPr lang="en-US" sz="2300" i="1" dirty="0">
                        <a:latin typeface="Cambria Math" panose="02040503050406030204" pitchFamily="18" charset="0"/>
                      </a:rPr>
                      <m:t>−1)</m:t>
                    </m:r>
                    <m:r>
                      <a:rPr lang="en-US" sz="2300" i="1" dirty="0">
                        <a:latin typeface="Cambria Math" panose="02040503050406030204" pitchFamily="18" charset="0"/>
                      </a:rPr>
                      <m:t>𝑏</m:t>
                    </m:r>
                    <m:r>
                      <a:rPr lang="en-US" sz="2300" i="1" baseline="30000" dirty="0">
                        <a:latin typeface="Cambria Math" panose="02040503050406030204" pitchFamily="18" charset="0"/>
                      </a:rPr>
                      <m:t>2</m:t>
                    </m:r>
                    <m:r>
                      <a:rPr lang="en-US" sz="2300" i="1" dirty="0">
                        <a:latin typeface="Cambria Math" panose="02040503050406030204" pitchFamily="18" charset="0"/>
                      </a:rPr>
                      <m:t> + … + </m:t>
                    </m:r>
                    <m:r>
                      <a:rPr lang="en-US" sz="2300" i="1" dirty="0">
                        <a:latin typeface="Cambria Math" panose="02040503050406030204" pitchFamily="18" charset="0"/>
                      </a:rPr>
                      <m:t>𝑏𝑑</m:t>
                    </m:r>
                    <m:r>
                      <a:rPr lang="en-US" sz="2300" i="1" dirty="0">
                        <a:latin typeface="Cambria Math" panose="02040503050406030204" pitchFamily="18" charset="0"/>
                      </a:rPr>
                      <m:t> = </m:t>
                    </m:r>
                    <m:r>
                      <a:rPr lang="en-US" sz="2300" i="1" dirty="0">
                        <a:latin typeface="Cambria Math" panose="02040503050406030204" pitchFamily="18" charset="0"/>
                      </a:rPr>
                      <m:t>𝑂</m:t>
                    </m:r>
                    <m:r>
                      <a:rPr lang="en-US" sz="2300" i="1" dirty="0">
                        <a:latin typeface="Cambria Math" panose="02040503050406030204" pitchFamily="18" charset="0"/>
                      </a:rPr>
                      <m:t>(</m:t>
                    </m:r>
                    <m:r>
                      <a:rPr lang="en-US" sz="2300" i="1" dirty="0">
                        <a:latin typeface="Cambria Math" panose="02040503050406030204" pitchFamily="18" charset="0"/>
                      </a:rPr>
                      <m:t>𝑏𝑑</m:t>
                    </m:r>
                    <m:r>
                      <a:rPr lang="en-US" sz="2300" i="1" dirty="0">
                        <a:latin typeface="Cambria Math" panose="02040503050406030204" pitchFamily="18" charset="0"/>
                      </a:rPr>
                      <m:t>)   </m:t>
                    </m:r>
                  </m:oMath>
                </a14:m>
                <a:r>
                  <a:rPr lang="en-US" sz="2300" dirty="0">
                    <a:sym typeface="Wingdings" panose="05000000000000000000" pitchFamily="2" charset="2"/>
                  </a:rPr>
                  <a:t></a:t>
                </a:r>
                <a:r>
                  <a:rPr lang="en-US" sz="2300" dirty="0"/>
                  <a:t>  Slower than BFS, but the same complexity!</a:t>
                </a:r>
              </a:p>
              <a:p>
                <a:endParaRPr lang="en-US" sz="3200" b="1" dirty="0">
                  <a:solidFill>
                    <a:srgbClr val="CC0099"/>
                  </a:solidFill>
                </a:endParaRPr>
              </a:p>
              <a:p>
                <a:r>
                  <a:rPr lang="en-US" sz="3200" b="1" dirty="0">
                    <a:solidFill>
                      <a:srgbClr val="FF0000"/>
                    </a:solidFill>
                  </a:rPr>
                  <a:t>Space?</a:t>
                </a:r>
                <a:endParaRPr lang="en-US" sz="3200" dirty="0">
                  <a:solidFill>
                    <a:srgbClr val="FF0000"/>
                  </a:solidFill>
                </a:endParaRPr>
              </a:p>
              <a:p>
                <a:pPr lvl="1">
                  <a:buNone/>
                </a:pPr>
                <a:r>
                  <a:rPr lang="en-US" sz="2400" b="1" i="1" dirty="0"/>
                  <a:t>O</a:t>
                </a:r>
                <a:r>
                  <a:rPr lang="en-US" sz="2400" b="1" dirty="0"/>
                  <a:t>(</a:t>
                </a:r>
                <a:r>
                  <a:rPr lang="en-US" sz="2400" b="1" i="1" dirty="0"/>
                  <a:t>bd</a:t>
                </a:r>
                <a:r>
                  <a:rPr lang="en-US" sz="2400" b="1" dirty="0"/>
                  <a:t>) </a:t>
                </a:r>
                <a:r>
                  <a:rPr lang="en-US" sz="2400" b="1" dirty="0">
                    <a:sym typeface="Wingdings" panose="05000000000000000000" pitchFamily="2" charset="2"/>
                  </a:rPr>
                  <a:t> linear space. Even less than DFS since m&lt;=d. </a:t>
                </a:r>
                <a:r>
                  <a:rPr lang="en-US" sz="2400" dirty="0">
                    <a:sym typeface="Wingdings" panose="05000000000000000000" pitchFamily="2" charset="2"/>
                  </a:rPr>
                  <a:t>Cycles need to be handled by the depth-limited DFS implementation.</a:t>
                </a:r>
              </a:p>
              <a:p>
                <a:pPr>
                  <a:buNone/>
                </a:pPr>
                <a:endParaRPr lang="en-US" sz="2800" b="1" dirty="0"/>
              </a:p>
              <a:p>
                <a:pPr>
                  <a:buNone/>
                </a:pPr>
                <a:r>
                  <a:rPr lang="en-US" sz="2800" b="1" dirty="0"/>
                  <a:t>Note: </a:t>
                </a:r>
                <a:r>
                  <a:rPr lang="en-US" sz="2800" dirty="0"/>
                  <a:t>IDS produces the same result as BFS but trades better space complexity for worse run time.</a:t>
                </a:r>
              </a:p>
              <a:p>
                <a:pPr>
                  <a:buNone/>
                </a:pPr>
                <a:endParaRPr lang="en-US" sz="2700" dirty="0"/>
              </a:p>
            </p:txBody>
          </p:sp>
        </mc:Choice>
        <mc:Fallback xmlns="">
          <p:sp>
            <p:nvSpPr>
              <p:cNvPr id="53251" name="Rectangle 3"/>
              <p:cNvSpPr>
                <a:spLocks noGrp="1" noRot="1" noChangeAspect="1" noMove="1" noResize="1" noEditPoints="1" noAdjustHandles="1" noChangeArrowheads="1" noChangeShapeType="1" noTextEdit="1"/>
              </p:cNvSpPr>
              <p:nvPr>
                <p:ph idx="1"/>
              </p:nvPr>
            </p:nvSpPr>
            <p:spPr>
              <a:xfrm>
                <a:off x="628650" y="1825625"/>
                <a:ext cx="7886700" cy="4498975"/>
              </a:xfrm>
              <a:blipFill>
                <a:blip r:embed="rId3"/>
                <a:stretch>
                  <a:fillRect l="-696" t="-243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D82E7D8-D9C8-4FA9-8F10-9C6E76D87354}"/>
              </a:ext>
            </a:extLst>
          </p:cNvPr>
          <p:cNvSpPr/>
          <p:nvPr/>
        </p:nvSpPr>
        <p:spPr>
          <a:xfrm>
            <a:off x="6000750" y="1877085"/>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5" name="Speech Bubble: Rectangle 4">
            <a:extLst>
              <a:ext uri="{FF2B5EF4-FFF2-40B4-BE49-F238E27FC236}">
                <a16:creationId xmlns:a16="http://schemas.microsoft.com/office/drawing/2014/main" id="{86D56D25-4B95-4AF3-B66F-F2FDD2B625A4}"/>
              </a:ext>
            </a:extLst>
          </p:cNvPr>
          <p:cNvSpPr/>
          <p:nvPr/>
        </p:nvSpPr>
        <p:spPr>
          <a:xfrm>
            <a:off x="3048000" y="6060281"/>
            <a:ext cx="2819400" cy="528637"/>
          </a:xfrm>
          <a:prstGeom prst="wedgeRectCallout">
            <a:avLst>
              <a:gd name="adj1" fmla="val 87654"/>
              <a:gd name="adj2" fmla="val -108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makes DFS into the workhorse of AI.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2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25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25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325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251">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251">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3251">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3251">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25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Person holding a compass">
            <a:extLst>
              <a:ext uri="{FF2B5EF4-FFF2-40B4-BE49-F238E27FC236}">
                <a16:creationId xmlns:a16="http://schemas.microsoft.com/office/drawing/2014/main" id="{74C0B8C8-2D8F-4BA4-8D17-CB8357D3676D}"/>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066800" y="5638800"/>
            <a:ext cx="6858000" cy="858838"/>
          </a:xfrm>
        </p:spPr>
        <p:txBody>
          <a:bodyPr vert="horz" lIns="91440" tIns="45720" rIns="91440" bIns="45720" rtlCol="0" anchor="b">
            <a:normAutofit fontScale="90000"/>
          </a:bodyPr>
          <a:lstStyle/>
          <a:p>
            <a:pPr algn="ctr" defTabSz="914400"/>
            <a:r>
              <a:rPr lang="en-US" sz="6000" b="1" dirty="0">
                <a:solidFill>
                  <a:srgbClr val="FFFFFF"/>
                </a:solidFill>
              </a:rPr>
              <a:t>Informed Search</a:t>
            </a:r>
          </a:p>
        </p:txBody>
      </p:sp>
    </p:spTree>
    <p:extLst>
      <p:ext uri="{BB962C8B-B14F-4D97-AF65-F5344CB8AC3E}">
        <p14:creationId xmlns:p14="http://schemas.microsoft.com/office/powerpoint/2010/main" val="1565501865"/>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4"/>
                <a:ext cx="7886700" cy="4498975"/>
              </a:xfrm>
            </p:spPr>
            <p:txBody>
              <a:bodyPr>
                <a:normAutofit fontScale="92500" lnSpcReduction="10000"/>
              </a:bodyPr>
              <a:lstStyle/>
              <a:p>
                <a:r>
                  <a:rPr lang="en-US" dirty="0"/>
                  <a:t>AI search problems are typically very large. We would like to improve efficiency by </a:t>
                </a:r>
                <a:r>
                  <a:rPr lang="en-US" b="1" dirty="0">
                    <a:solidFill>
                      <a:srgbClr val="FF0000"/>
                    </a:solidFill>
                  </a:rPr>
                  <a:t>expanding as few nodes as possible.</a:t>
                </a:r>
                <a:endParaRPr lang="en-US" dirty="0">
                  <a:solidFill>
                    <a:srgbClr val="FF0000"/>
                  </a:solidFill>
                </a:endParaRPr>
              </a:p>
              <a:p>
                <a:endParaRPr lang="en-US" dirty="0"/>
              </a:p>
              <a:p>
                <a:r>
                  <a:rPr lang="en-US" dirty="0"/>
                  <a:t>The agent can use </a:t>
                </a:r>
                <a:r>
                  <a:rPr lang="en-US" b="1" dirty="0">
                    <a:solidFill>
                      <a:srgbClr val="FF0000"/>
                    </a:solidFill>
                  </a:rPr>
                  <a:t>additional information </a:t>
                </a:r>
                <a:r>
                  <a:rPr lang="en-US" dirty="0"/>
                  <a:t>in the form of “hints” about how promising different states/nodes are to lead to the goal. These hints are derived from </a:t>
                </a:r>
              </a:p>
              <a:p>
                <a:pPr lvl="1"/>
                <a:r>
                  <a:rPr lang="en-US" dirty="0"/>
                  <a:t>information the agent has (e.g., a map) or</a:t>
                </a:r>
              </a:p>
              <a:p>
                <a:pPr lvl="1"/>
                <a:r>
                  <a:rPr lang="en-US" dirty="0"/>
                  <a:t>percepts coming from a sensor.</a:t>
                </a:r>
              </a:p>
              <a:p>
                <a:endParaRPr lang="en-US" dirty="0"/>
              </a:p>
              <a:p>
                <a:r>
                  <a:rPr lang="en-US" dirty="0"/>
                  <a:t>The agent uses a </a:t>
                </a:r>
                <a:r>
                  <a:rPr lang="en-US" b="1" dirty="0">
                    <a:solidFill>
                      <a:srgbClr val="FF0000"/>
                    </a:solidFill>
                  </a:rPr>
                  <a:t>heuristic function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solidFill>
                      <a:srgbClr val="FF0000"/>
                    </a:solidFill>
                  </a:rPr>
                  <a:t> </a:t>
                </a:r>
                <a:r>
                  <a:rPr lang="en-US" dirty="0"/>
                  <a:t>to rank nodes in the frontier and select the most promising state in the frontier for expansion using a </a:t>
                </a:r>
                <a:r>
                  <a:rPr lang="en-US" b="1" dirty="0">
                    <a:solidFill>
                      <a:srgbClr val="FF0000"/>
                    </a:solidFill>
                  </a:rPr>
                  <a:t>best-first search </a:t>
                </a:r>
                <a:r>
                  <a:rPr lang="en-US" dirty="0"/>
                  <a:t>strategy.</a:t>
                </a:r>
              </a:p>
              <a:p>
                <a:pPr lvl="1"/>
                <a:endParaRPr lang="en-US" dirty="0"/>
              </a:p>
              <a:p>
                <a:r>
                  <a:rPr lang="en-US" dirty="0"/>
                  <a:t>Algorithms:</a:t>
                </a:r>
              </a:p>
              <a:p>
                <a:pPr lvl="1"/>
                <a:r>
                  <a:rPr lang="en-US" dirty="0"/>
                  <a:t>Greedy best-first search</a:t>
                </a:r>
              </a:p>
              <a:p>
                <a:pPr lvl="1"/>
                <a:r>
                  <a:rPr lang="en-US" dirty="0"/>
                  <a:t>A* search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541" t="-1762" b="-678"/>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9200"/>
                <a:ext cx="8229600" cy="4525963"/>
              </a:xfrm>
            </p:spPr>
            <p:txBody>
              <a:bodyPr>
                <a:normAutofit/>
              </a:bodyPr>
              <a:lstStyle/>
              <a:p>
                <a:r>
                  <a:rPr lang="en-US" sz="2000" b="1" dirty="0">
                    <a:solidFill>
                      <a:srgbClr val="FF0000"/>
                    </a:solidFill>
                  </a:rPr>
                  <a:t>Heuristic function </a:t>
                </a:r>
                <a14:m>
                  <m:oMath xmlns:m="http://schemas.openxmlformats.org/officeDocument/2006/math">
                    <m:r>
                      <a:rPr lang="en-US" sz="2000" i="1" dirty="0" smtClean="0">
                        <a:latin typeface="Cambria Math" panose="02040503050406030204" pitchFamily="18" charset="0"/>
                      </a:rPr>
                      <m:t>h</m:t>
                    </m:r>
                    <m:r>
                      <a:rPr lang="en-US" sz="2000" i="1" dirty="0" smtClean="0">
                        <a:latin typeface="Cambria Math" panose="02040503050406030204" pitchFamily="18" charset="0"/>
                      </a:rPr>
                      <m:t>(</m:t>
                    </m:r>
                    <m:r>
                      <a:rPr lang="en-US" sz="2000" i="1" dirty="0" smtClean="0">
                        <a:latin typeface="Cambria Math" panose="02040503050406030204" pitchFamily="18" charset="0"/>
                      </a:rPr>
                      <m:t>𝑛</m:t>
                    </m:r>
                    <m:r>
                      <a:rPr lang="en-US" sz="2000" i="1" dirty="0" smtClean="0">
                        <a:latin typeface="Cambria Math" panose="02040503050406030204" pitchFamily="18" charset="0"/>
                      </a:rPr>
                      <m:t>) </m:t>
                    </m:r>
                  </m:oMath>
                </a14:m>
                <a:r>
                  <a:rPr lang="en-US" sz="2000" dirty="0"/>
                  <a:t>estimates the cost of reaching a node representing the goal state from the current node </a:t>
                </a:r>
                <a14:m>
                  <m:oMath xmlns:m="http://schemas.openxmlformats.org/officeDocument/2006/math">
                    <m:r>
                      <a:rPr lang="en-US" sz="2000" i="1" dirty="0" smtClean="0">
                        <a:latin typeface="Cambria Math" panose="02040503050406030204" pitchFamily="18" charset="0"/>
                      </a:rPr>
                      <m:t>𝑛</m:t>
                    </m:r>
                  </m:oMath>
                </a14:m>
                <a:r>
                  <a:rPr lang="en-US" sz="2000" i="1" dirty="0"/>
                  <a:t>.</a:t>
                </a:r>
                <a:endParaRPr lang="en-US" sz="2000" dirty="0"/>
              </a:p>
              <a:p>
                <a:r>
                  <a:rPr lang="en-US" sz="2000" dirty="0"/>
                  <a:t>Examples: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9200"/>
                <a:ext cx="8229600" cy="4525963"/>
              </a:xfrm>
              <a:blipFill>
                <a:blip r:embed="rId3"/>
                <a:stretch>
                  <a:fillRect l="-667" t="-1348"/>
                </a:stretch>
              </a:blipFill>
            </p:spPr>
            <p:txBody>
              <a:bodyPr/>
              <a:lstStyle/>
              <a:p>
                <a:r>
                  <a:rPr lang="en-US">
                    <a:noFill/>
                  </a:rPr>
                  <a:t> </a:t>
                </a:r>
              </a:p>
            </p:txBody>
          </p:sp>
        </mc:Fallback>
      </mc:AlternateContent>
      <p:pic>
        <p:nvPicPr>
          <p:cNvPr id="5"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652534" y="3059960"/>
            <a:ext cx="3272163" cy="3272163"/>
          </a:xfrm>
          <a:prstGeom prst="rect">
            <a:avLst/>
          </a:prstGeom>
          <a:noFill/>
          <a:ln w="9525">
            <a:noFill/>
            <a:miter lim="800000"/>
            <a:headEnd/>
            <a:tailEnd/>
          </a:ln>
        </p:spPr>
      </p:pic>
      <p:sp>
        <p:nvSpPr>
          <p:cNvPr id="6" name="Down Arrow 5"/>
          <p:cNvSpPr/>
          <p:nvPr/>
        </p:nvSpPr>
        <p:spPr>
          <a:xfrm>
            <a:off x="834321" y="2808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514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928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6355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5301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423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4843534" y="3031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779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486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900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6342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5273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394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2209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2221468"/>
            <a:ext cx="2099614" cy="369332"/>
          </a:xfrm>
          <a:prstGeom prst="rect">
            <a:avLst/>
          </a:prstGeom>
        </p:spPr>
        <p:txBody>
          <a:bodyPr wrap="none">
            <a:spAutoFit/>
          </a:bodyPr>
          <a:lstStyle/>
          <a:p>
            <a:r>
              <a:rPr lang="en-US" b="1" dirty="0"/>
              <a:t>Manhattan distance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Heuristic for the Romania problem</a:t>
            </a:r>
          </a:p>
        </p:txBody>
      </p:sp>
      <p:pic>
        <p:nvPicPr>
          <p:cNvPr id="8196" name="Picture 4" descr="romania2"/>
          <p:cNvPicPr>
            <a:picLocks noChangeAspect="1" noChangeArrowheads="1"/>
          </p:cNvPicPr>
          <p:nvPr/>
        </p:nvPicPr>
        <p:blipFill>
          <a:blip r:embed="rId3" cstate="print"/>
          <a:srcRect/>
          <a:stretch>
            <a:fillRect/>
          </a:stretch>
        </p:blipFill>
        <p:spPr bwMode="auto">
          <a:xfrm>
            <a:off x="381000" y="1828800"/>
            <a:ext cx="8229600" cy="4033838"/>
          </a:xfrm>
          <a:prstGeom prst="rect">
            <a:avLst/>
          </a:prstGeom>
          <a:noFill/>
        </p:spPr>
      </p:pic>
      <p:sp>
        <p:nvSpPr>
          <p:cNvPr id="7" name="Rectangle 6">
            <a:extLst>
              <a:ext uri="{FF2B5EF4-FFF2-40B4-BE49-F238E27FC236}">
                <a16:creationId xmlns:a16="http://schemas.microsoft.com/office/drawing/2014/main" id="{F78DBA2A-F6A5-49BF-96B9-767627D3AC80}"/>
              </a:ext>
            </a:extLst>
          </p:cNvPr>
          <p:cNvSpPr/>
          <p:nvPr/>
        </p:nvSpPr>
        <p:spPr>
          <a:xfrm>
            <a:off x="8224929" y="1905000"/>
            <a:ext cx="614271" cy="400110"/>
          </a:xfrm>
          <a:prstGeom prst="rect">
            <a:avLst/>
          </a:prstGeom>
        </p:spPr>
        <p:txBody>
          <a:bodyPr wrap="none">
            <a:spAutoFit/>
          </a:bodyPr>
          <a:lstStyle/>
          <a:p>
            <a:r>
              <a:rPr lang="en-US" sz="2000" b="1" i="1" dirty="0"/>
              <a:t>h</a:t>
            </a:r>
            <a:r>
              <a:rPr lang="en-US" sz="2000" b="1" dirty="0"/>
              <a:t>(</a:t>
            </a:r>
            <a:r>
              <a:rPr lang="en-US" sz="2000" b="1" i="1" dirty="0"/>
              <a:t>n</a:t>
            </a:r>
            <a:r>
              <a:rPr lang="en-US" sz="2000" b="1" dirty="0"/>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Greedy best-first search example</a:t>
            </a:r>
          </a:p>
        </p:txBody>
      </p:sp>
      <p:pic>
        <p:nvPicPr>
          <p:cNvPr id="10244" name="Picture 4" descr="greedy-progress01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813A329-F65E-4329-9D0F-2A7F26023156}"/>
              </a:ext>
            </a:extLst>
          </p:cNvPr>
          <p:cNvSpPr/>
          <p:nvPr/>
        </p:nvSpPr>
        <p:spPr>
          <a:xfrm>
            <a:off x="685800" y="1420595"/>
            <a:ext cx="3124200" cy="923330"/>
          </a:xfrm>
          <a:prstGeom prst="rect">
            <a:avLst/>
          </a:prstGeom>
        </p:spPr>
        <p:txBody>
          <a:bodyPr wrap="square">
            <a:spAutoFit/>
          </a:bodyPr>
          <a:lstStyle/>
          <a:p>
            <a:r>
              <a:rPr lang="en-US" b="1" dirty="0"/>
              <a:t>Expansion rule: Expand the node that has the lowest value of the heuristic function </a:t>
            </a:r>
            <a:r>
              <a:rPr lang="en-US" b="1" i="1" dirty="0"/>
              <a:t>h</a:t>
            </a:r>
            <a:r>
              <a:rPr lang="en-US" b="1" dirty="0"/>
              <a:t>(</a:t>
            </a:r>
            <a:r>
              <a:rPr lang="en-US" b="1" i="1" dirty="0"/>
              <a:t>n</a:t>
            </a:r>
            <a:r>
              <a:rPr lang="en-US" b="1" dirty="0"/>
              <a:t>)</a:t>
            </a:r>
          </a:p>
        </p:txBody>
      </p:sp>
      <p:sp>
        <p:nvSpPr>
          <p:cNvPr id="8" name="Oval 7">
            <a:extLst>
              <a:ext uri="{FF2B5EF4-FFF2-40B4-BE49-F238E27FC236}">
                <a16:creationId xmlns:a16="http://schemas.microsoft.com/office/drawing/2014/main" id="{BE048C35-3A6E-4B42-803D-03F8170F3848}"/>
              </a:ext>
            </a:extLst>
          </p:cNvPr>
          <p:cNvSpPr/>
          <p:nvPr/>
        </p:nvSpPr>
        <p:spPr>
          <a:xfrm>
            <a:off x="7744968" y="4114800"/>
            <a:ext cx="1371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BCCA6DC-EE15-42ED-A9EB-EAE135849C46}"/>
              </a:ext>
            </a:extLst>
          </p:cNvPr>
          <p:cNvCxnSpPr>
            <a:cxnSpLocks/>
          </p:cNvCxnSpPr>
          <p:nvPr/>
        </p:nvCxnSpPr>
        <p:spPr>
          <a:xfrm>
            <a:off x="3886200" y="4724400"/>
            <a:ext cx="2362200" cy="1295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72EE3BD0-89FD-4BAB-9EE2-A555148474C0}"/>
              </a:ext>
            </a:extLst>
          </p:cNvPr>
          <p:cNvSpPr/>
          <p:nvPr/>
        </p:nvSpPr>
        <p:spPr>
          <a:xfrm>
            <a:off x="4122209" y="1905000"/>
            <a:ext cx="678391" cy="369332"/>
          </a:xfrm>
          <a:prstGeom prst="rect">
            <a:avLst/>
          </a:prstGeom>
        </p:spPr>
        <p:txBody>
          <a:bodyPr wrap="none">
            <a:spAutoFit/>
          </a:bodyPr>
          <a:lstStyle/>
          <a:p>
            <a:r>
              <a:rPr lang="en-US" i="1" dirty="0"/>
              <a:t>h</a:t>
            </a:r>
            <a:r>
              <a:rPr lang="en-US" dirty="0"/>
              <a:t>(</a:t>
            </a:r>
            <a:r>
              <a:rPr lang="en-US" i="1" dirty="0"/>
              <a:t>n</a:t>
            </a:r>
            <a:r>
              <a:rPr lang="en-US" dirty="0"/>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descr="greedy-progress02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7106"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0B746B4-B1B9-44D5-BA81-8439BB79491A}"/>
              </a:ext>
            </a:extLst>
          </p:cNvPr>
          <p:cNvSpPr/>
          <p:nvPr/>
        </p:nvSpPr>
        <p:spPr>
          <a:xfrm>
            <a:off x="7696200" y="5867400"/>
            <a:ext cx="1371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A8D76BF-BDD2-4FC5-9A22-719605291D78}"/>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greedy-progress03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8130"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0F009FA-EFF8-44D1-B93C-B44494A504D8}"/>
              </a:ext>
            </a:extLst>
          </p:cNvPr>
          <p:cNvSpPr/>
          <p:nvPr/>
        </p:nvSpPr>
        <p:spPr>
          <a:xfrm>
            <a:off x="7696200" y="4724400"/>
            <a:ext cx="1371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F465874-9D6D-4222-AF59-64148EFA6B50}"/>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7706A2-1E18-4BBE-B631-20117199C7C7}"/>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descr="greedy-progress04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9154"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00F6D99-E87D-4AA3-AD8B-447899F886C5}"/>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CE05D85-C802-48A6-843A-9110DD87E92E}"/>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0E125D5-DC1E-4678-B2BA-41982719EC83}"/>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49CB5D-1B80-4844-9594-49B26C57E141}"/>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F557EE-C26D-455B-869B-F2F1E551F9BA}"/>
              </a:ext>
            </a:extLst>
          </p:cNvPr>
          <p:cNvSpPr txBox="1"/>
          <p:nvPr/>
        </p:nvSpPr>
        <p:spPr>
          <a:xfrm>
            <a:off x="598170" y="4956048"/>
            <a:ext cx="2789546" cy="646331"/>
          </a:xfrm>
          <a:prstGeom prst="rect">
            <a:avLst/>
          </a:prstGeom>
          <a:noFill/>
        </p:spPr>
        <p:txBody>
          <a:bodyPr wrap="none" rtlCol="0">
            <a:spAutoFit/>
          </a:bodyPr>
          <a:lstStyle/>
          <a:p>
            <a:r>
              <a:rPr lang="en-US" dirty="0"/>
              <a:t>Total: </a:t>
            </a:r>
          </a:p>
          <a:p>
            <a:r>
              <a:rPr lang="en-US" dirty="0"/>
              <a:t>  140 + 99 + 211 = 450 miles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33600"/>
            <a:ext cx="2667000" cy="270657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Search problem components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447800"/>
                <a:ext cx="4508847" cy="3505200"/>
              </a:xfrm>
            </p:spPr>
            <p:txBody>
              <a:bodyPr>
                <a:normAutofit lnSpcReduction="10000"/>
              </a:bodyPr>
              <a:lstStyle/>
              <a:p>
                <a:r>
                  <a:rPr lang="en-US" sz="2400" b="1" dirty="0">
                    <a:solidFill>
                      <a:srgbClr val="FF0000"/>
                    </a:solidFill>
                  </a:rPr>
                  <a:t>Initial state: </a:t>
                </a:r>
                <a:r>
                  <a:rPr lang="en-US" dirty="0"/>
                  <a:t>state description</a:t>
                </a:r>
                <a:endParaRPr lang="en-US" sz="2400" b="1" dirty="0">
                  <a:solidFill>
                    <a:srgbClr val="CC0099"/>
                  </a:solidFill>
                </a:endParaRPr>
              </a:p>
              <a:p>
                <a:r>
                  <a:rPr lang="en-US" sz="2400" b="1" dirty="0">
                    <a:solidFill>
                      <a:srgbClr val="FF0000"/>
                    </a:solidFill>
                  </a:rPr>
                  <a:t>Actions: </a:t>
                </a:r>
                <a:r>
                  <a:rPr lang="en-US" dirty="0"/>
                  <a:t>set of possible actions </a:t>
                </a:r>
                <a14:m>
                  <m:oMath xmlns:m="http://schemas.openxmlformats.org/officeDocument/2006/math">
                    <m:r>
                      <a:rPr lang="en-US" b="0" i="1" smtClean="0">
                        <a:latin typeface="Cambria Math" panose="02040503050406030204" pitchFamily="18" charset="0"/>
                      </a:rPr>
                      <m:t>𝐴</m:t>
                    </m:r>
                  </m:oMath>
                </a14:m>
                <a:endParaRPr lang="en-US" dirty="0"/>
              </a:p>
              <a:p>
                <a:r>
                  <a:rPr lang="en-US" sz="2400" b="1" dirty="0">
                    <a:solidFill>
                      <a:srgbClr val="FF0000"/>
                    </a:solidFill>
                  </a:rPr>
                  <a:t>Transition model: </a:t>
                </a:r>
                <a:r>
                  <a:rPr lang="en-US" sz="2000" dirty="0"/>
                  <a:t>a function that defines the new state resulting from performing an action </a:t>
                </a:r>
                <a:br>
                  <a:rPr lang="en-US" sz="2000" dirty="0"/>
                </a:br>
                <a:r>
                  <a:rPr lang="en-US" sz="2000" dirty="0"/>
                  <a:t>in the current state</a:t>
                </a:r>
                <a:br>
                  <a:rPr lang="en-US" sz="2000" i="1" dirty="0">
                    <a:latin typeface="Cambria Math" panose="02040503050406030204" pitchFamily="18" charset="0"/>
                  </a:rPr>
                </a:b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 →</m:t>
                    </m:r>
                    <m:r>
                      <a:rPr lang="en-US" sz="2000" b="0" i="1" smtClean="0">
                        <a:latin typeface="Cambria Math" panose="02040503050406030204" pitchFamily="18" charset="0"/>
                      </a:rPr>
                      <m:t>𝑆</m:t>
                    </m:r>
                  </m:oMath>
                </a14:m>
                <a:r>
                  <a:rPr lang="en-US" sz="2000" dirty="0"/>
                  <a:t>       (</a:t>
                </a:r>
                <a14:m>
                  <m:oMath xmlns:m="http://schemas.openxmlformats.org/officeDocument/2006/math">
                    <m:r>
                      <a:rPr lang="en-US" sz="2000" i="1" dirty="0" smtClean="0">
                        <a:latin typeface="Cambria Math" panose="02040503050406030204" pitchFamily="18" charset="0"/>
                      </a:rPr>
                      <m:t>𝑆</m:t>
                    </m:r>
                  </m:oMath>
                </a14:m>
                <a:r>
                  <a:rPr lang="en-US" sz="2000" dirty="0"/>
                  <a:t> is the set of states)</a:t>
                </a:r>
              </a:p>
              <a:p>
                <a:r>
                  <a:rPr lang="en-US" sz="2400" b="1" dirty="0">
                    <a:solidFill>
                      <a:srgbClr val="FF0000"/>
                    </a:solidFill>
                  </a:rPr>
                  <a:t>Goal state: </a:t>
                </a:r>
                <a:r>
                  <a:rPr lang="en-US" dirty="0"/>
                  <a:t>state description</a:t>
                </a:r>
                <a:endParaRPr lang="en-US" sz="2400" b="1" dirty="0">
                  <a:solidFill>
                    <a:srgbClr val="CC0099"/>
                  </a:solidFill>
                </a:endParaRPr>
              </a:p>
              <a:p>
                <a:r>
                  <a:rPr lang="en-US" sz="2400" b="1" dirty="0">
                    <a:solidFill>
                      <a:srgbClr val="FF0000"/>
                    </a:solidFill>
                  </a:rPr>
                  <a:t>Path cost: </a:t>
                </a:r>
                <a:r>
                  <a:rPr lang="en-US" sz="2000" dirty="0"/>
                  <a:t>the sum of nonnegative </a:t>
                </a:r>
                <a:r>
                  <a:rPr lang="en-US" sz="2000" i="1" dirty="0"/>
                  <a:t>step costs</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447800"/>
                <a:ext cx="4508847" cy="3505200"/>
              </a:xfrm>
              <a:blipFill>
                <a:blip r:embed="rId5"/>
                <a:stretch>
                  <a:fillRect l="-1757" t="-3304"/>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FF089EAF-5603-4020-A011-DB456AC78F44}"/>
              </a:ext>
            </a:extLst>
          </p:cNvPr>
          <p:cNvSpPr/>
          <p:nvPr/>
        </p:nvSpPr>
        <p:spPr>
          <a:xfrm>
            <a:off x="457200" y="4968895"/>
            <a:ext cx="8153400" cy="1785104"/>
          </a:xfrm>
          <a:prstGeom prst="rect">
            <a:avLst/>
          </a:prstGeom>
        </p:spPr>
        <p:txBody>
          <a:bodyPr wrap="square">
            <a:spAutoFit/>
          </a:bodyPr>
          <a:lstStyle/>
          <a:p>
            <a:r>
              <a:rPr lang="en-US" sz="2000" dirty="0"/>
              <a:t>Notes:</a:t>
            </a:r>
          </a:p>
          <a:p>
            <a:pPr marL="800100" lvl="1" indent="-342900">
              <a:buFont typeface="Arial" panose="020B0604020202020204" pitchFamily="34" charset="0"/>
              <a:buChar char="•"/>
            </a:pPr>
            <a:r>
              <a:rPr lang="en-US" dirty="0"/>
              <a:t>The</a:t>
            </a:r>
            <a:r>
              <a:rPr lang="en-US" b="1" dirty="0"/>
              <a:t> </a:t>
            </a:r>
            <a:r>
              <a:rPr lang="en-US" b="1" dirty="0">
                <a:solidFill>
                  <a:srgbClr val="FF0000"/>
                </a:solidFill>
              </a:rPr>
              <a:t>state space </a:t>
            </a:r>
            <a:r>
              <a:rPr lang="en-US" dirty="0"/>
              <a:t>is typically too large to be enumerated or it is continuous. Therefore, the problem is defined by initial state, actions and the transition model and not the set of all possible states.</a:t>
            </a:r>
          </a:p>
          <a:p>
            <a:pPr marL="800100" lvl="1" indent="-342900">
              <a:buFont typeface="Arial" panose="020B0604020202020204" pitchFamily="34" charset="0"/>
              <a:buChar char="•"/>
            </a:pPr>
            <a:r>
              <a:rPr lang="en-US" dirty="0"/>
              <a:t>The </a:t>
            </a:r>
            <a:r>
              <a:rPr lang="en-US" b="1" dirty="0">
                <a:solidFill>
                  <a:srgbClr val="FF0000"/>
                </a:solidFill>
              </a:rPr>
              <a:t>optimal solution </a:t>
            </a:r>
            <a:r>
              <a:rPr lang="en-US" dirty="0"/>
              <a:t>is the sequence of actions (or equivalently a sequence of states) that gives the lowest path cost for reaching the goal.</a:t>
            </a:r>
          </a:p>
        </p:txBody>
      </p:sp>
      <p:sp>
        <p:nvSpPr>
          <p:cNvPr id="20" name="Oval 19">
            <a:extLst>
              <a:ext uri="{FF2B5EF4-FFF2-40B4-BE49-F238E27FC236}">
                <a16:creationId xmlns:a16="http://schemas.microsoft.com/office/drawing/2014/main" id="{631C85B5-5EBA-401A-B072-48103AE4F82C}"/>
              </a:ext>
            </a:extLst>
          </p:cNvPr>
          <p:cNvSpPr/>
          <p:nvPr/>
        </p:nvSpPr>
        <p:spPr>
          <a:xfrm>
            <a:off x="6414984" y="225976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cxnSp>
        <p:nvCxnSpPr>
          <p:cNvPr id="23" name="Straight Arrow Connector 22">
            <a:extLst>
              <a:ext uri="{FF2B5EF4-FFF2-40B4-BE49-F238E27FC236}">
                <a16:creationId xmlns:a16="http://schemas.microsoft.com/office/drawing/2014/main" id="{A5906607-DFD0-4CA7-A1C8-A23F69CF93E6}"/>
              </a:ext>
            </a:extLst>
          </p:cNvPr>
          <p:cNvCxnSpPr>
            <a:cxnSpLocks/>
          </p:cNvCxnSpPr>
          <p:nvPr/>
        </p:nvCxnSpPr>
        <p:spPr>
          <a:xfrm>
            <a:off x="5943600" y="3236074"/>
            <a:ext cx="0" cy="9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3C7DA1FB-0A25-44FA-821F-8ADD503ABA32}"/>
              </a:ext>
            </a:extLst>
          </p:cNvPr>
          <p:cNvSpPr/>
          <p:nvPr/>
        </p:nvSpPr>
        <p:spPr>
          <a:xfrm>
            <a:off x="6676013" y="2281768"/>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977811" y="1634580"/>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759181" y="1447800"/>
            <a:ext cx="1231263" cy="369332"/>
          </a:xfrm>
          <a:prstGeom prst="rect">
            <a:avLst/>
          </a:prstGeom>
          <a:noFill/>
        </p:spPr>
        <p:txBody>
          <a:bodyPr wrap="square" rtlCol="0">
            <a:spAutoFit/>
          </a:bodyPr>
          <a:lstStyle/>
          <a:p>
            <a:r>
              <a:rPr lang="en-US" dirty="0">
                <a:solidFill>
                  <a:srgbClr val="0070C0"/>
                </a:solidFill>
              </a:rPr>
              <a:t>Transitions</a:t>
            </a:r>
          </a:p>
        </p:txBody>
      </p:sp>
      <p:sp>
        <p:nvSpPr>
          <p:cNvPr id="26" name="TextBox 25">
            <a:extLst>
              <a:ext uri="{FF2B5EF4-FFF2-40B4-BE49-F238E27FC236}">
                <a16:creationId xmlns:a16="http://schemas.microsoft.com/office/drawing/2014/main" id="{7A0BC9ED-5B8D-4565-A622-5EE8EBBD0DDC}"/>
              </a:ext>
            </a:extLst>
          </p:cNvPr>
          <p:cNvSpPr txBox="1"/>
          <p:nvPr/>
        </p:nvSpPr>
        <p:spPr>
          <a:xfrm>
            <a:off x="6759180" y="1723742"/>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22597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24121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25502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27026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28550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129368"/>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09307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014074"/>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4879970"/>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255792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846337" y="341073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cxnSp>
        <p:nvCxnSpPr>
          <p:cNvPr id="47" name="Straight Arrow Connector 46">
            <a:extLst>
              <a:ext uri="{FF2B5EF4-FFF2-40B4-BE49-F238E27FC236}">
                <a16:creationId xmlns:a16="http://schemas.microsoft.com/office/drawing/2014/main" id="{2E4ED78A-43EA-4C5D-81B3-EE4117FDC788}"/>
              </a:ext>
            </a:extLst>
          </p:cNvPr>
          <p:cNvCxnSpPr>
            <a:cxnSpLocks/>
          </p:cNvCxnSpPr>
          <p:nvPr/>
        </p:nvCxnSpPr>
        <p:spPr>
          <a:xfrm>
            <a:off x="5632713" y="2324834"/>
            <a:ext cx="0" cy="17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5234026-4A72-40D5-A45D-467527A6F844}"/>
              </a:ext>
            </a:extLst>
          </p:cNvPr>
          <p:cNvCxnSpPr>
            <a:cxnSpLocks/>
          </p:cNvCxnSpPr>
          <p:nvPr/>
        </p:nvCxnSpPr>
        <p:spPr>
          <a:xfrm>
            <a:off x="5628996" y="2767745"/>
            <a:ext cx="5819" cy="384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63CF492-00EA-448F-8BF3-26C164A7AD88}"/>
              </a:ext>
            </a:extLst>
          </p:cNvPr>
          <p:cNvCxnSpPr>
            <a:cxnSpLocks/>
          </p:cNvCxnSpPr>
          <p:nvPr/>
        </p:nvCxnSpPr>
        <p:spPr>
          <a:xfrm flipV="1">
            <a:off x="5655827" y="3187885"/>
            <a:ext cx="283736" cy="12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Down Arrow 6">
            <a:extLst>
              <a:ext uri="{FF2B5EF4-FFF2-40B4-BE49-F238E27FC236}">
                <a16:creationId xmlns:a16="http://schemas.microsoft.com/office/drawing/2014/main" id="{56072883-650A-4C0E-80EC-F512D4DB22FD}"/>
              </a:ext>
            </a:extLst>
          </p:cNvPr>
          <p:cNvSpPr/>
          <p:nvPr/>
        </p:nvSpPr>
        <p:spPr>
          <a:xfrm rot="5400000">
            <a:off x="8190663" y="4497989"/>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8463130" y="4346958"/>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453608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t>Properties of greedy best-first search</a:t>
            </a:r>
          </a:p>
        </p:txBody>
      </p:sp>
      <p:sp>
        <p:nvSpPr>
          <p:cNvPr id="14339" name="Rectangle 3"/>
          <p:cNvSpPr>
            <a:spLocks noGrp="1" noChangeArrowheads="1"/>
          </p:cNvSpPr>
          <p:nvPr>
            <p:ph idx="1"/>
          </p:nvPr>
        </p:nvSpPr>
        <p:spPr>
          <a:xfrm>
            <a:off x="628650" y="1825625"/>
            <a:ext cx="7886700" cy="1808250"/>
          </a:xfrm>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FF0000"/>
              </a:solidFill>
            </a:endParaRPr>
          </a:p>
          <a:p>
            <a:r>
              <a:rPr lang="en-US" sz="2400" b="1" dirty="0">
                <a:solidFill>
                  <a:srgbClr val="FF0000"/>
                </a:solidFill>
              </a:rPr>
              <a:t>Optimal? </a:t>
            </a:r>
          </a:p>
          <a:p>
            <a:pPr lvl="1">
              <a:buNone/>
            </a:pPr>
            <a:r>
              <a:rPr lang="en-US" sz="2400" dirty="0"/>
              <a:t>No</a:t>
            </a:r>
          </a:p>
        </p:txBody>
      </p:sp>
      <p:sp>
        <p:nvSpPr>
          <p:cNvPr id="8" name="TextBox 7">
            <a:extLst>
              <a:ext uri="{FF2B5EF4-FFF2-40B4-BE49-F238E27FC236}">
                <a16:creationId xmlns:a16="http://schemas.microsoft.com/office/drawing/2014/main" id="{DE10AFEF-19D3-4F0D-BE75-9A8A971332EC}"/>
              </a:ext>
            </a:extLst>
          </p:cNvPr>
          <p:cNvSpPr txBox="1"/>
          <p:nvPr/>
        </p:nvSpPr>
        <p:spPr>
          <a:xfrm>
            <a:off x="152400" y="4056817"/>
            <a:ext cx="3559629" cy="1477328"/>
          </a:xfrm>
          <a:prstGeom prst="rect">
            <a:avLst/>
          </a:prstGeom>
          <a:noFill/>
        </p:spPr>
        <p:txBody>
          <a:bodyPr wrap="none" rtlCol="0">
            <a:spAutoFit/>
          </a:bodyPr>
          <a:lstStyle/>
          <a:p>
            <a:r>
              <a:rPr lang="en-US" dirty="0"/>
              <a:t>Total: </a:t>
            </a:r>
          </a:p>
          <a:p>
            <a:r>
              <a:rPr lang="en-US" dirty="0"/>
              <a:t>  140 + 99 + 211 = 450 miles</a:t>
            </a:r>
          </a:p>
          <a:p>
            <a:endParaRPr lang="en-US" dirty="0"/>
          </a:p>
          <a:p>
            <a:r>
              <a:rPr lang="en-US" dirty="0"/>
              <a:t>Alternative through </a:t>
            </a:r>
            <a:r>
              <a:rPr lang="en-US" dirty="0" err="1"/>
              <a:t>Rimnicu</a:t>
            </a:r>
            <a:r>
              <a:rPr lang="en-US" dirty="0"/>
              <a:t> </a:t>
            </a:r>
            <a:r>
              <a:rPr lang="en-US" dirty="0" err="1"/>
              <a:t>Vilcea</a:t>
            </a:r>
            <a:r>
              <a:rPr lang="en-US" dirty="0"/>
              <a:t>: </a:t>
            </a:r>
          </a:p>
          <a:p>
            <a:r>
              <a:rPr lang="en-US" dirty="0"/>
              <a:t>  140 + 80 + 97 + 101 = 418 miles</a:t>
            </a:r>
          </a:p>
        </p:txBody>
      </p:sp>
      <p:pic>
        <p:nvPicPr>
          <p:cNvPr id="16" name="Picture 4" descr="romania2">
            <a:extLst>
              <a:ext uri="{FF2B5EF4-FFF2-40B4-BE49-F238E27FC236}">
                <a16:creationId xmlns:a16="http://schemas.microsoft.com/office/drawing/2014/main" id="{08046EC5-9DF9-400A-BA8A-EB04EA005608}"/>
              </a:ext>
            </a:extLst>
          </p:cNvPr>
          <p:cNvPicPr>
            <a:picLocks noChangeAspect="1" noChangeArrowheads="1"/>
          </p:cNvPicPr>
          <p:nvPr/>
        </p:nvPicPr>
        <p:blipFill>
          <a:blip r:embed="rId3" cstate="print"/>
          <a:srcRect/>
          <a:stretch>
            <a:fillRect/>
          </a:stretch>
        </p:blipFill>
        <p:spPr bwMode="auto">
          <a:xfrm>
            <a:off x="3581400" y="3962400"/>
            <a:ext cx="5334000" cy="2614525"/>
          </a:xfrm>
          <a:prstGeom prst="rect">
            <a:avLst/>
          </a:prstGeom>
          <a:noFill/>
        </p:spPr>
      </p:pic>
      <p:sp>
        <p:nvSpPr>
          <p:cNvPr id="17" name="Oval 16">
            <a:extLst>
              <a:ext uri="{FF2B5EF4-FFF2-40B4-BE49-F238E27FC236}">
                <a16:creationId xmlns:a16="http://schemas.microsoft.com/office/drawing/2014/main" id="{9C749FE7-887C-4ED3-ACE2-88E2B8191F3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08FB660-9D5A-4F4F-AA49-84D448BC5EFE}"/>
              </a:ext>
            </a:extLst>
          </p:cNvPr>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796DD0B-A259-4046-AE92-03FC7E4C3E14}"/>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452B9D09-2E96-435E-84CE-3FFC4A1D3F0B}"/>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18C2D8-D518-4A57-A146-4E80834B15D2}"/>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113BCE-1C85-4271-ADAB-4FFC7A482914}"/>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3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3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3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greedy best-first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3962400" y="2819400"/>
            <a:ext cx="990600" cy="990600"/>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65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greedy best-first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52</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36525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a:t>
            </a:r>
            <a:endParaRPr lang="en-US" sz="1600" dirty="0"/>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1982526"/>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3571875" y="1600200"/>
                <a:ext cx="1752600" cy="369332"/>
              </a:xfrm>
              <a:prstGeom prst="rect">
                <a:avLst/>
              </a:prstGeom>
              <a:noFill/>
            </p:spPr>
            <p:txBody>
              <a:bodyPr wrap="square" rtlCol="0">
                <a:spAutoFit/>
              </a:bodyPr>
              <a:lstStyle/>
              <a:p>
                <a:r>
                  <a:rPr lang="en-US" dirty="0"/>
                  <a:t>Heuristic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endParaRPr lang="en-US" b="1" dirty="0"/>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3571875" y="1600200"/>
                <a:ext cx="1752600" cy="369332"/>
              </a:xfrm>
              <a:prstGeom prst="rect">
                <a:avLst/>
              </a:prstGeom>
              <a:blipFill>
                <a:blip r:embed="rId3"/>
                <a:stretch>
                  <a:fillRect l="-3136" t="-10000" b="-25000"/>
                </a:stretch>
              </a:blipFill>
            </p:spPr>
            <p:txBody>
              <a:bodyPr/>
              <a:lstStyle/>
              <a:p>
                <a:r>
                  <a:rPr lang="en-US">
                    <a:noFill/>
                  </a:rPr>
                  <a:t> </a:t>
                </a:r>
              </a:p>
            </p:txBody>
          </p:sp>
        </mc:Fallback>
      </mc:AlternateContent>
    </p:spTree>
    <p:extLst>
      <p:ext uri="{BB962C8B-B14F-4D97-AF65-F5344CB8AC3E}">
        <p14:creationId xmlns:p14="http://schemas.microsoft.com/office/powerpoint/2010/main" val="13459968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t>Properties of greedy best-first search</a:t>
            </a:r>
          </a:p>
        </p:txBody>
      </p:sp>
      <mc:AlternateContent xmlns:mc="http://schemas.openxmlformats.org/markup-compatibility/2006" xmlns:a14="http://schemas.microsoft.com/office/drawing/2010/main">
        <mc:Choice Requires="a14">
          <p:sp>
            <p:nvSpPr>
              <p:cNvPr id="14339" name="Rectangle 3"/>
              <p:cNvSpPr>
                <a:spLocks noGrp="1" noChangeArrowheads="1"/>
              </p:cNvSpPr>
              <p:nvPr>
                <p:ph idx="1"/>
              </p:nvPr>
            </p:nvSpPr>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CC0099"/>
                  </a:solidFill>
                </a:endParaRPr>
              </a:p>
              <a:p>
                <a:r>
                  <a:rPr lang="en-US" sz="2400" b="1" dirty="0">
                    <a:solidFill>
                      <a:srgbClr val="FF0000"/>
                    </a:solidFill>
                  </a:rPr>
                  <a:t>Optimal? </a:t>
                </a:r>
              </a:p>
              <a:p>
                <a:pPr lvl="1">
                  <a:buNone/>
                </a:pPr>
                <a:r>
                  <a:rPr lang="en-US" sz="2400" dirty="0"/>
                  <a:t>No</a:t>
                </a:r>
              </a:p>
              <a:p>
                <a:endParaRPr lang="en-US" sz="2400" b="1" dirty="0">
                  <a:solidFill>
                    <a:srgbClr val="CC0099"/>
                  </a:solidFill>
                </a:endParaRPr>
              </a:p>
              <a:p>
                <a:r>
                  <a:rPr lang="en-US" sz="2400" b="1" dirty="0">
                    <a:solidFill>
                      <a:srgbClr val="FF0000"/>
                    </a:solidFill>
                  </a:rPr>
                  <a:t>Time? </a:t>
                </a:r>
              </a:p>
              <a:p>
                <a:pPr lvl="1">
                  <a:buNone/>
                </a:pPr>
                <a:r>
                  <a:rPr lang="en-US" sz="2400" dirty="0"/>
                  <a:t>Worst case: </a:t>
                </a:r>
                <a:r>
                  <a:rPr lang="en-US" sz="2400" i="1" dirty="0"/>
                  <a:t>O</a:t>
                </a:r>
                <a:r>
                  <a:rPr lang="en-US" sz="2400" dirty="0"/>
                  <a:t>(</a:t>
                </a:r>
                <a:r>
                  <a:rPr lang="en-US" sz="2400" i="1" dirty="0" err="1"/>
                  <a:t>b</a:t>
                </a:r>
                <a:r>
                  <a:rPr lang="en-US" sz="2400" i="1" baseline="30000" dirty="0" err="1"/>
                  <a:t>m</a:t>
                </a:r>
                <a:r>
                  <a:rPr lang="en-US" sz="2400" dirty="0"/>
                  <a:t>) </a:t>
                </a:r>
                <a:r>
                  <a:rPr lang="en-US" sz="2400" dirty="0">
                    <a:sym typeface="Wingdings" panose="05000000000000000000" pitchFamily="2" charset="2"/>
                  </a:rPr>
                  <a:t> like DFS</a:t>
                </a:r>
                <a:endParaRPr lang="en-US" sz="2400" dirty="0"/>
              </a:p>
              <a:p>
                <a:pPr lvl="1">
                  <a:buNone/>
                </a:pPr>
                <a:r>
                  <a:rPr lang="en-US" sz="2400" dirty="0"/>
                  <a:t>Best case: </a:t>
                </a:r>
                <a:r>
                  <a:rPr lang="en-US" sz="2400" i="1" dirty="0"/>
                  <a:t>O</a:t>
                </a:r>
                <a:r>
                  <a:rPr lang="en-US" sz="2400" dirty="0"/>
                  <a:t>(</a:t>
                </a:r>
                <a:r>
                  <a:rPr lang="en-US" sz="2400" i="1" dirty="0" err="1"/>
                  <a:t>bm</a:t>
                </a:r>
                <a:r>
                  <a:rPr lang="en-US" sz="2400" dirty="0"/>
                  <a:t>) – If </a:t>
                </a:r>
                <a14:m>
                  <m:oMath xmlns:m="http://schemas.openxmlformats.org/officeDocument/2006/math">
                    <m:r>
                      <a:rPr lang="en-US" sz="2400" i="1" dirty="0" smtClean="0">
                        <a:latin typeface="Cambria Math" panose="02040503050406030204" pitchFamily="18" charset="0"/>
                      </a:rPr>
                      <m:t>h</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is 100% accurate</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14339" name="Rectangle 3"/>
              <p:cNvSpPr>
                <a:spLocks noGrp="1" noRot="1" noChangeAspect="1" noMove="1" noResize="1" noEditPoints="1" noAdjustHandles="1" noChangeArrowheads="1" noChangeShapeType="1" noTextEdit="1"/>
              </p:cNvSpPr>
              <p:nvPr>
                <p:ph idx="1"/>
              </p:nvPr>
            </p:nvSpPr>
            <p:spPr>
              <a:blipFill>
                <a:blip r:embed="rId3"/>
                <a:stretch>
                  <a:fillRect l="-850" t="-2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08A93E16-2B41-4503-8382-D85B56C6A5BC}"/>
              </a:ext>
            </a:extLst>
          </p:cNvPr>
          <p:cNvSpPr/>
          <p:nvPr/>
        </p:nvSpPr>
        <p:spPr>
          <a:xfrm>
            <a:off x="6000750" y="3305719"/>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3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39">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339">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339">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339">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33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33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33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can we fix the optimality problem with greedy best-first search?</a:t>
            </a:r>
          </a:p>
        </p:txBody>
      </p:sp>
      <p:pic>
        <p:nvPicPr>
          <p:cNvPr id="53250" name="Picture 2"/>
          <p:cNvPicPr>
            <a:picLocks noChangeAspect="1" noChangeArrowheads="1"/>
          </p:cNvPicPr>
          <p:nvPr/>
        </p:nvPicPr>
        <p:blipFill>
          <a:blip r:embed="rId3" cstate="print"/>
          <a:srcRect/>
          <a:stretch>
            <a:fillRect/>
          </a:stretch>
        </p:blipFill>
        <p:spPr bwMode="auto">
          <a:xfrm>
            <a:off x="838200" y="2286000"/>
            <a:ext cx="7448835" cy="3124200"/>
          </a:xfrm>
          <a:prstGeom prst="rect">
            <a:avLst/>
          </a:prstGeom>
          <a:noFill/>
          <a:ln w="9525">
            <a:noFill/>
            <a:miter lim="800000"/>
            <a:headEnd/>
            <a:tailEnd/>
          </a:ln>
        </p:spPr>
      </p:pic>
      <p:cxnSp>
        <p:nvCxnSpPr>
          <p:cNvPr id="4" name="Straight Arrow Connector 3">
            <a:extLst>
              <a:ext uri="{FF2B5EF4-FFF2-40B4-BE49-F238E27FC236}">
                <a16:creationId xmlns:a16="http://schemas.microsoft.com/office/drawing/2014/main" id="{2CE8323A-63A6-4343-BE86-66AF738ED2FC}"/>
              </a:ext>
            </a:extLst>
          </p:cNvPr>
          <p:cNvCxnSpPr>
            <a:cxnSpLocks/>
          </p:cNvCxnSpPr>
          <p:nvPr/>
        </p:nvCxnSpPr>
        <p:spPr>
          <a:xfrm>
            <a:off x="1828800" y="4343400"/>
            <a:ext cx="55626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325AF2FD-A6D4-40B4-97FB-A170B078FE9B}"/>
              </a:ext>
            </a:extLst>
          </p:cNvPr>
          <p:cNvSpPr txBox="1"/>
          <p:nvPr/>
        </p:nvSpPr>
        <p:spPr>
          <a:xfrm rot="2234279">
            <a:off x="1603710" y="5234666"/>
            <a:ext cx="3232231" cy="646331"/>
          </a:xfrm>
          <a:prstGeom prst="rect">
            <a:avLst/>
          </a:prstGeom>
          <a:noFill/>
        </p:spPr>
        <p:txBody>
          <a:bodyPr wrap="none" rtlCol="0">
            <a:spAutoFit/>
          </a:bodyPr>
          <a:lstStyle/>
          <a:p>
            <a:pPr algn="ctr"/>
            <a:r>
              <a:rPr lang="en-US" dirty="0"/>
              <a:t>Greedy best-first will go this way</a:t>
            </a:r>
            <a:br>
              <a:rPr lang="en-US" dirty="0"/>
            </a:br>
            <a:r>
              <a:rPr lang="en-US" dirty="0"/>
              <a:t>and never reconsider!</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t>A</a:t>
            </a:r>
            <a:r>
              <a:rPr lang="en-US" baseline="30000"/>
              <a:t>*</a:t>
            </a:r>
            <a:r>
              <a:rPr lang="en-US"/>
              <a:t> search</a:t>
            </a:r>
          </a:p>
        </p:txBody>
      </p:sp>
      <p:sp>
        <p:nvSpPr>
          <p:cNvPr id="15363" name="Rectangle 3"/>
          <p:cNvSpPr>
            <a:spLocks noGrp="1" noChangeArrowheads="1"/>
          </p:cNvSpPr>
          <p:nvPr>
            <p:ph idx="1"/>
          </p:nvPr>
        </p:nvSpPr>
        <p:spPr>
          <a:xfrm>
            <a:off x="600075" y="2908299"/>
            <a:ext cx="7886700" cy="3584575"/>
          </a:xfrm>
        </p:spPr>
        <p:txBody>
          <a:bodyPr>
            <a:normAutofit fontScale="70000" lnSpcReduction="20000"/>
          </a:bodyPr>
          <a:lstStyle/>
          <a:p>
            <a:pPr>
              <a:lnSpc>
                <a:spcPct val="120000"/>
              </a:lnSpc>
            </a:pPr>
            <a:r>
              <a:rPr lang="en-US" sz="2800" b="1" dirty="0"/>
              <a:t>Idea</a:t>
            </a:r>
            <a:r>
              <a:rPr lang="en-US" sz="2800" dirty="0"/>
              <a:t>: Take current path cost into account and avoid further expanding paths that are already very expensive.</a:t>
            </a:r>
          </a:p>
          <a:p>
            <a:pPr>
              <a:lnSpc>
                <a:spcPct val="120000"/>
              </a:lnSpc>
            </a:pPr>
            <a:r>
              <a:rPr lang="en-US" sz="2800" dirty="0"/>
              <a:t>The evaluation function </a:t>
            </a:r>
            <a:r>
              <a:rPr lang="en-US" sz="2800" i="1" dirty="0">
                <a:solidFill>
                  <a:srgbClr val="FF0000"/>
                </a:solidFill>
              </a:rPr>
              <a:t>f</a:t>
            </a:r>
            <a:r>
              <a:rPr lang="en-US" sz="2800" dirty="0">
                <a:solidFill>
                  <a:srgbClr val="FF0000"/>
                </a:solidFill>
              </a:rPr>
              <a:t>(</a:t>
            </a:r>
            <a:r>
              <a:rPr lang="en-US" sz="2800" i="1" dirty="0">
                <a:solidFill>
                  <a:srgbClr val="FF0000"/>
                </a:solidFill>
              </a:rPr>
              <a:t>n</a:t>
            </a:r>
            <a:r>
              <a:rPr lang="en-US" sz="2800" dirty="0">
                <a:solidFill>
                  <a:srgbClr val="FF0000"/>
                </a:solidFill>
              </a:rPr>
              <a:t>) </a:t>
            </a:r>
            <a:r>
              <a:rPr lang="en-US" sz="2800" dirty="0"/>
              <a:t>is the estimated total cost of the path through node </a:t>
            </a:r>
            <a:r>
              <a:rPr lang="en-US" sz="2800" i="1" dirty="0"/>
              <a:t>n</a:t>
            </a:r>
            <a:r>
              <a:rPr lang="en-US" sz="2800" dirty="0"/>
              <a:t> to the goal:</a:t>
            </a:r>
            <a:br>
              <a:rPr lang="en-US" sz="2800" dirty="0"/>
            </a:br>
            <a:endParaRPr lang="en-US" sz="2800" dirty="0"/>
          </a:p>
          <a:p>
            <a:pPr algn="ctr">
              <a:lnSpc>
                <a:spcPct val="120000"/>
              </a:lnSpc>
              <a:buNone/>
            </a:pPr>
            <a:r>
              <a:rPr lang="en-US" sz="2800" i="1" dirty="0">
                <a:solidFill>
                  <a:srgbClr val="FF0000"/>
                </a:solidFill>
              </a:rPr>
              <a:t>f</a:t>
            </a:r>
            <a:r>
              <a:rPr lang="en-US" sz="2800" dirty="0">
                <a:solidFill>
                  <a:srgbClr val="FF0000"/>
                </a:solidFill>
              </a:rPr>
              <a:t>(</a:t>
            </a:r>
            <a:r>
              <a:rPr lang="en-US" sz="2800" i="1" dirty="0">
                <a:solidFill>
                  <a:srgbClr val="FF0000"/>
                </a:solidFill>
              </a:rPr>
              <a:t>n</a:t>
            </a:r>
            <a:r>
              <a:rPr lang="en-US" sz="2800" dirty="0">
                <a:solidFill>
                  <a:srgbClr val="FF0000"/>
                </a:solidFill>
              </a:rPr>
              <a:t>)</a:t>
            </a:r>
            <a:r>
              <a:rPr lang="en-US" sz="2800" i="1" dirty="0">
                <a:solidFill>
                  <a:srgbClr val="FF0000"/>
                </a:solidFill>
              </a:rPr>
              <a:t> = g</a:t>
            </a:r>
            <a:r>
              <a:rPr lang="en-US" sz="2800" dirty="0">
                <a:solidFill>
                  <a:srgbClr val="FF0000"/>
                </a:solidFill>
              </a:rPr>
              <a:t>(</a:t>
            </a:r>
            <a:r>
              <a:rPr lang="en-US" sz="2800" i="1" dirty="0">
                <a:solidFill>
                  <a:srgbClr val="FF0000"/>
                </a:solidFill>
              </a:rPr>
              <a:t>n</a:t>
            </a:r>
            <a:r>
              <a:rPr lang="en-US" sz="2800" dirty="0">
                <a:solidFill>
                  <a:srgbClr val="FF0000"/>
                </a:solidFill>
              </a:rPr>
              <a:t>)</a:t>
            </a:r>
            <a:r>
              <a:rPr lang="en-US" sz="2800" i="1" dirty="0">
                <a:solidFill>
                  <a:srgbClr val="FF0000"/>
                </a:solidFill>
              </a:rPr>
              <a:t> + h</a:t>
            </a:r>
            <a:r>
              <a:rPr lang="en-US" sz="2800" dirty="0">
                <a:solidFill>
                  <a:srgbClr val="FF0000"/>
                </a:solidFill>
              </a:rPr>
              <a:t>(</a:t>
            </a:r>
            <a:r>
              <a:rPr lang="en-US" sz="2800" i="1" dirty="0">
                <a:solidFill>
                  <a:srgbClr val="FF0000"/>
                </a:solidFill>
              </a:rPr>
              <a:t>n</a:t>
            </a:r>
            <a:r>
              <a:rPr lang="en-US" sz="2800" dirty="0">
                <a:solidFill>
                  <a:srgbClr val="FF0000"/>
                </a:solidFill>
              </a:rPr>
              <a:t>)</a:t>
            </a:r>
            <a:br>
              <a:rPr lang="en-US" sz="2800" dirty="0">
                <a:solidFill>
                  <a:srgbClr val="FF0000"/>
                </a:solidFill>
              </a:rPr>
            </a:br>
            <a:endParaRPr lang="en-US" sz="2800" dirty="0">
              <a:solidFill>
                <a:srgbClr val="FF0000"/>
              </a:solidFill>
            </a:endParaRPr>
          </a:p>
          <a:p>
            <a:pPr lvl="1">
              <a:lnSpc>
                <a:spcPct val="120000"/>
              </a:lnSpc>
              <a:buNone/>
            </a:pPr>
            <a:r>
              <a:rPr lang="en-US" i="1" dirty="0"/>
              <a:t>g</a:t>
            </a:r>
            <a:r>
              <a:rPr lang="en-US" dirty="0"/>
              <a:t>(</a:t>
            </a:r>
            <a:r>
              <a:rPr lang="en-US" i="1" dirty="0"/>
              <a:t>n</a:t>
            </a:r>
            <a:r>
              <a:rPr lang="en-US" dirty="0"/>
              <a:t>): cost so far to reach </a:t>
            </a:r>
            <a:r>
              <a:rPr lang="en-US" i="1" dirty="0"/>
              <a:t>n </a:t>
            </a:r>
            <a:r>
              <a:rPr lang="en-US" dirty="0"/>
              <a:t>(path cost)</a:t>
            </a:r>
          </a:p>
          <a:p>
            <a:pPr lvl="1">
              <a:lnSpc>
                <a:spcPct val="120000"/>
              </a:lnSpc>
              <a:buNone/>
            </a:pPr>
            <a:r>
              <a:rPr lang="en-US" i="1" dirty="0"/>
              <a:t>h</a:t>
            </a:r>
            <a:r>
              <a:rPr lang="en-US" dirty="0"/>
              <a:t>(</a:t>
            </a:r>
            <a:r>
              <a:rPr lang="en-US" i="1" dirty="0"/>
              <a:t>n</a:t>
            </a:r>
            <a:r>
              <a:rPr lang="en-US" dirty="0"/>
              <a:t>): estimated cost from </a:t>
            </a:r>
            <a:r>
              <a:rPr lang="en-US" i="1" dirty="0"/>
              <a:t>n</a:t>
            </a:r>
            <a:r>
              <a:rPr lang="en-US" dirty="0"/>
              <a:t> to goal (heuristic)</a:t>
            </a:r>
          </a:p>
          <a:p>
            <a:pPr lvl="1">
              <a:lnSpc>
                <a:spcPct val="120000"/>
              </a:lnSpc>
              <a:buNone/>
            </a:pPr>
            <a:endParaRPr lang="en-US" dirty="0"/>
          </a:p>
          <a:p>
            <a:pPr>
              <a:lnSpc>
                <a:spcPct val="120000"/>
              </a:lnSpc>
              <a:buNone/>
            </a:pPr>
            <a:r>
              <a:rPr lang="en-US" b="1" dirty="0"/>
              <a:t>Note: </a:t>
            </a:r>
            <a:r>
              <a:rPr lang="en-US" dirty="0"/>
              <a:t>For greedy best-first search we just use </a:t>
            </a:r>
            <a:r>
              <a:rPr lang="en-US" i="1" dirty="0"/>
              <a:t>f(n) = h(n).</a:t>
            </a:r>
          </a:p>
        </p:txBody>
      </p:sp>
      <p:pic>
        <p:nvPicPr>
          <p:cNvPr id="4" name="Picture 2">
            <a:extLst>
              <a:ext uri="{FF2B5EF4-FFF2-40B4-BE49-F238E27FC236}">
                <a16:creationId xmlns:a16="http://schemas.microsoft.com/office/drawing/2014/main" id="{8050E4B3-19FF-42E1-A029-53CCB7BE384B}"/>
              </a:ext>
            </a:extLst>
          </p:cNvPr>
          <p:cNvPicPr>
            <a:picLocks noChangeAspect="1" noChangeArrowheads="1"/>
          </p:cNvPicPr>
          <p:nvPr/>
        </p:nvPicPr>
        <p:blipFill>
          <a:blip r:embed="rId3" cstate="print"/>
          <a:srcRect/>
          <a:stretch>
            <a:fillRect/>
          </a:stretch>
        </p:blipFill>
        <p:spPr bwMode="auto">
          <a:xfrm>
            <a:off x="2943225" y="457200"/>
            <a:ext cx="5286375" cy="2217218"/>
          </a:xfrm>
          <a:prstGeom prst="rect">
            <a:avLst/>
          </a:prstGeom>
          <a:noFill/>
          <a:ln w="9525">
            <a:noFill/>
            <a:miter lim="800000"/>
            <a:headEnd/>
            <a:tailEnd/>
          </a:ln>
        </p:spPr>
      </p:pic>
      <p:cxnSp>
        <p:nvCxnSpPr>
          <p:cNvPr id="5" name="Straight Arrow Connector 4">
            <a:extLst>
              <a:ext uri="{FF2B5EF4-FFF2-40B4-BE49-F238E27FC236}">
                <a16:creationId xmlns:a16="http://schemas.microsoft.com/office/drawing/2014/main" id="{FD6A9D31-1CEF-4245-B246-4C686BD15221}"/>
              </a:ext>
            </a:extLst>
          </p:cNvPr>
          <p:cNvCxnSpPr>
            <a:cxnSpLocks/>
          </p:cNvCxnSpPr>
          <p:nvPr/>
        </p:nvCxnSpPr>
        <p:spPr>
          <a:xfrm>
            <a:off x="3581400" y="1676400"/>
            <a:ext cx="20574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TextBox 2">
            <a:extLst>
              <a:ext uri="{FF2B5EF4-FFF2-40B4-BE49-F238E27FC236}">
                <a16:creationId xmlns:a16="http://schemas.microsoft.com/office/drawing/2014/main" id="{DF2FD92A-E0CA-43CE-A2C6-91E5C7AD891F}"/>
              </a:ext>
            </a:extLst>
          </p:cNvPr>
          <p:cNvSpPr txBox="1"/>
          <p:nvPr/>
        </p:nvSpPr>
        <p:spPr>
          <a:xfrm>
            <a:off x="4267200" y="1301787"/>
            <a:ext cx="894797" cy="369332"/>
          </a:xfrm>
          <a:prstGeom prst="rect">
            <a:avLst/>
          </a:prstGeom>
          <a:noFill/>
        </p:spPr>
        <p:txBody>
          <a:bodyPr wrap="none" rtlCol="0">
            <a:spAutoFit/>
          </a:bodyPr>
          <a:lstStyle/>
          <a:p>
            <a:r>
              <a:rPr lang="en-US" dirty="0">
                <a:solidFill>
                  <a:srgbClr val="FF0000"/>
                </a:solidFill>
              </a:rPr>
              <a:t>g(n) = 3</a:t>
            </a:r>
          </a:p>
        </p:txBody>
      </p:sp>
      <p:sp>
        <p:nvSpPr>
          <p:cNvPr id="6" name="TextBox 5">
            <a:extLst>
              <a:ext uri="{FF2B5EF4-FFF2-40B4-BE49-F238E27FC236}">
                <a16:creationId xmlns:a16="http://schemas.microsoft.com/office/drawing/2014/main" id="{DFD3B05D-5161-450F-8B2D-8D2BC2E27208}"/>
              </a:ext>
            </a:extLst>
          </p:cNvPr>
          <p:cNvSpPr txBox="1"/>
          <p:nvPr/>
        </p:nvSpPr>
        <p:spPr>
          <a:xfrm>
            <a:off x="5586412" y="1828800"/>
            <a:ext cx="251992" cy="369332"/>
          </a:xfrm>
          <a:prstGeom prst="rect">
            <a:avLst/>
          </a:prstGeom>
          <a:noFill/>
        </p:spPr>
        <p:txBody>
          <a:bodyPr wrap="none" rtlCol="0">
            <a:spAutoFit/>
          </a:bodyPr>
          <a:lstStyle/>
          <a:p>
            <a:r>
              <a:rPr lang="en-US" dirty="0"/>
              <a:t>`</a:t>
            </a:r>
          </a:p>
        </p:txBody>
      </p:sp>
      <p:sp>
        <p:nvSpPr>
          <p:cNvPr id="9" name="TextBox 8">
            <a:extLst>
              <a:ext uri="{FF2B5EF4-FFF2-40B4-BE49-F238E27FC236}">
                <a16:creationId xmlns:a16="http://schemas.microsoft.com/office/drawing/2014/main" id="{1EC98FBB-7443-4725-B9EB-9E3DCB1CCDA3}"/>
              </a:ext>
            </a:extLst>
          </p:cNvPr>
          <p:cNvSpPr txBox="1"/>
          <p:nvPr/>
        </p:nvSpPr>
        <p:spPr>
          <a:xfrm>
            <a:off x="5502488" y="1598097"/>
            <a:ext cx="306494" cy="369332"/>
          </a:xfrm>
          <a:prstGeom prst="rect">
            <a:avLst/>
          </a:prstGeom>
          <a:noFill/>
        </p:spPr>
        <p:txBody>
          <a:bodyPr wrap="none" rtlCol="0">
            <a:spAutoFit/>
          </a:bodyPr>
          <a:lstStyle/>
          <a:p>
            <a:r>
              <a:rPr lang="en-US" dirty="0">
                <a:solidFill>
                  <a:srgbClr val="FF0000"/>
                </a:solidFill>
              </a:rPr>
              <a:t>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36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6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6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36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36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6388" name="Picture 4"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93473A1-553A-474C-865E-85F656AB4074}"/>
              </a:ext>
            </a:extLst>
          </p:cNvPr>
          <p:cNvSpPr/>
          <p:nvPr/>
        </p:nvSpPr>
        <p:spPr>
          <a:xfrm>
            <a:off x="7696200" y="41148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BEBD854-9CBC-4AE4-8DAC-9C1D32048B3E}"/>
              </a:ext>
            </a:extLst>
          </p:cNvPr>
          <p:cNvSpPr/>
          <p:nvPr/>
        </p:nvSpPr>
        <p:spPr>
          <a:xfrm>
            <a:off x="3109111" y="1676400"/>
            <a:ext cx="1691489"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 =</a:t>
            </a:r>
          </a:p>
        </p:txBody>
      </p:sp>
      <p:sp>
        <p:nvSpPr>
          <p:cNvPr id="3" name="TextBox 2">
            <a:extLst>
              <a:ext uri="{FF2B5EF4-FFF2-40B4-BE49-F238E27FC236}">
                <a16:creationId xmlns:a16="http://schemas.microsoft.com/office/drawing/2014/main" id="{14D88E30-70AF-43FE-8C03-67CF21969240}"/>
              </a:ext>
            </a:extLst>
          </p:cNvPr>
          <p:cNvSpPr txBox="1"/>
          <p:nvPr/>
        </p:nvSpPr>
        <p:spPr>
          <a:xfrm>
            <a:off x="628650" y="1676400"/>
            <a:ext cx="2266950" cy="923330"/>
          </a:xfrm>
          <a:prstGeom prst="rect">
            <a:avLst/>
          </a:prstGeom>
          <a:noFill/>
        </p:spPr>
        <p:txBody>
          <a:bodyPr wrap="square" rtlCol="0">
            <a:spAutoFit/>
          </a:bodyPr>
          <a:lstStyle/>
          <a:p>
            <a:r>
              <a:rPr lang="en-US" b="1" dirty="0"/>
              <a:t>Expansion rule: Expand the node with the smallest f(n)</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sp>
        <p:nvSpPr>
          <p:cNvPr id="17410"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D9C4EC7-843A-4BF2-8457-F1A5AE872A0A}"/>
              </a:ext>
            </a:extLst>
          </p:cNvPr>
          <p:cNvSpPr/>
          <p:nvPr/>
        </p:nvSpPr>
        <p:spPr>
          <a:xfrm>
            <a:off x="7848600" y="58674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DA0FB795-D558-45EC-B122-C058A33D6F3D}"/>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A77AC84-3A38-4028-8731-19C3412E72D2}"/>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8437" name="Picture 5"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57A8EFF-56CF-4AB5-A043-015E4736E41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2AE8D6A-9C02-4835-B88E-9827644C9089}"/>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2BE5B62-974F-4C93-9885-06AAC77B93D7}"/>
              </a:ext>
            </a:extLst>
          </p:cNvPr>
          <p:cNvSpPr/>
          <p:nvPr/>
        </p:nvSpPr>
        <p:spPr>
          <a:xfrm>
            <a:off x="7848600" y="57912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3E9636A-26DB-4B7E-9CB8-8344E5B3C13C}"/>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9460" name="Picture 4"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68AED4F-B79A-4881-AF1E-9AFD743E399A}"/>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A487AFC-31E4-477F-B450-0BD35B3F789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A5DF604-9758-4E62-B803-ED0EB2DE4C48}"/>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6DE5A5B-6FEA-4875-9910-0797AD5D8755}"/>
              </a:ext>
            </a:extLst>
          </p:cNvPr>
          <p:cNvCxnSpPr>
            <a:cxnSpLocks/>
          </p:cNvCxnSpPr>
          <p:nvPr/>
        </p:nvCxnSpPr>
        <p:spPr>
          <a:xfrm>
            <a:off x="4800600" y="4953000"/>
            <a:ext cx="723900" cy="952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35A4A5E-EC23-4787-9D0E-0C6038A75C70}"/>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Example: Romania Vacation</a:t>
            </a:r>
          </a:p>
        </p:txBody>
      </p:sp>
      <p:sp>
        <p:nvSpPr>
          <p:cNvPr id="6147" name="Rectangle 3"/>
          <p:cNvSpPr>
            <a:spLocks noGrp="1" noChangeArrowheads="1"/>
          </p:cNvSpPr>
          <p:nvPr>
            <p:ph idx="1"/>
          </p:nvPr>
        </p:nvSpPr>
        <p:spPr>
          <a:xfrm>
            <a:off x="557561" y="2438400"/>
            <a:ext cx="2581759" cy="4038600"/>
          </a:xfrm>
        </p:spPr>
        <p:txBody>
          <a:bodyPr>
            <a:normAutofit/>
          </a:bodyPr>
          <a:lstStyle/>
          <a:p>
            <a:r>
              <a:rPr lang="en-US" sz="2000" b="1" dirty="0">
                <a:solidFill>
                  <a:srgbClr val="FF0000"/>
                </a:solidFill>
              </a:rPr>
              <a:t>Initial state: </a:t>
            </a:r>
            <a:r>
              <a:rPr lang="en-US" sz="2000" dirty="0"/>
              <a:t>Arad</a:t>
            </a:r>
          </a:p>
          <a:p>
            <a:r>
              <a:rPr lang="en-US" sz="2000" b="1" dirty="0">
                <a:solidFill>
                  <a:srgbClr val="FF0000"/>
                </a:solidFill>
              </a:rPr>
              <a:t>Actions: </a:t>
            </a:r>
            <a:r>
              <a:rPr lang="en-US" sz="2000" dirty="0"/>
              <a:t>Drive from one city to another.</a:t>
            </a:r>
          </a:p>
          <a:p>
            <a:r>
              <a:rPr lang="en-US" sz="2000" b="1" dirty="0">
                <a:solidFill>
                  <a:srgbClr val="FF0000"/>
                </a:solidFill>
              </a:rPr>
              <a:t>Transition model and states: </a:t>
            </a:r>
            <a:r>
              <a:rPr lang="en-US" sz="2000" dirty="0"/>
              <a:t>If you go from city A to city B, you end up in city B.</a:t>
            </a:r>
          </a:p>
          <a:p>
            <a:r>
              <a:rPr lang="en-US" sz="2000" b="1" dirty="0">
                <a:solidFill>
                  <a:srgbClr val="FF0000"/>
                </a:solidFill>
              </a:rPr>
              <a:t>Goal state: </a:t>
            </a:r>
            <a:r>
              <a:rPr lang="en-US" sz="2000" dirty="0"/>
              <a:t>Bucharest</a:t>
            </a:r>
          </a:p>
          <a:p>
            <a:r>
              <a:rPr lang="en-US" sz="2000" b="1" dirty="0">
                <a:solidFill>
                  <a:srgbClr val="FF0000"/>
                </a:solidFill>
              </a:rPr>
              <a:t>Path cost: </a:t>
            </a:r>
            <a:r>
              <a:rPr lang="en-US" sz="2000" dirty="0"/>
              <a:t>Sum of edge costs.</a:t>
            </a:r>
          </a:p>
        </p:txBody>
      </p:sp>
      <p:pic>
        <p:nvPicPr>
          <p:cNvPr id="7" name="Picture 4" descr="romania-distances"/>
          <p:cNvPicPr>
            <a:picLocks noChangeAspect="1" noChangeArrowheads="1"/>
          </p:cNvPicPr>
          <p:nvPr/>
        </p:nvPicPr>
        <p:blipFill>
          <a:blip r:embed="rId3" cstate="print"/>
          <a:srcRect/>
          <a:stretch>
            <a:fillRect/>
          </a:stretch>
        </p:blipFill>
        <p:spPr>
          <a:xfrm>
            <a:off x="3219450" y="2982166"/>
            <a:ext cx="5815545" cy="3494834"/>
          </a:xfrm>
          <a:prstGeom prst="rect">
            <a:avLst/>
          </a:prstGeom>
          <a:noFill/>
          <a:ln/>
        </p:spPr>
      </p:pic>
      <p:sp>
        <p:nvSpPr>
          <p:cNvPr id="8" name="Rectangle 3"/>
          <p:cNvSpPr txBox="1">
            <a:spLocks noChangeArrowheads="1"/>
          </p:cNvSpPr>
          <p:nvPr/>
        </p:nvSpPr>
        <p:spPr>
          <a:xfrm>
            <a:off x="609600" y="1341437"/>
            <a:ext cx="8121804" cy="10207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On vacation in Romania; currently in Arad</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Flight leaves tomorrow from Bucharest</a:t>
            </a:r>
          </a:p>
        </p:txBody>
      </p:sp>
      <p:pic>
        <p:nvPicPr>
          <p:cNvPr id="6148" name="Picture 4"/>
          <p:cNvPicPr>
            <a:picLocks noChangeAspect="1" noChangeArrowheads="1"/>
          </p:cNvPicPr>
          <p:nvPr/>
        </p:nvPicPr>
        <p:blipFill>
          <a:blip r:embed="rId4" cstate="print"/>
          <a:srcRect/>
          <a:stretch>
            <a:fillRect/>
          </a:stretch>
        </p:blipFill>
        <p:spPr bwMode="auto">
          <a:xfrm>
            <a:off x="6400800" y="333002"/>
            <a:ext cx="2330604" cy="1828800"/>
          </a:xfrm>
          <a:prstGeom prst="rect">
            <a:avLst/>
          </a:prstGeom>
          <a:noFill/>
          <a:ln w="9525">
            <a:noFill/>
            <a:miter lim="800000"/>
            <a:headEnd/>
            <a:tailEnd/>
          </a:ln>
        </p:spPr>
      </p:pic>
      <p:sp>
        <p:nvSpPr>
          <p:cNvPr id="2" name="TextBox 1">
            <a:extLst>
              <a:ext uri="{FF2B5EF4-FFF2-40B4-BE49-F238E27FC236}">
                <a16:creationId xmlns:a16="http://schemas.microsoft.com/office/drawing/2014/main" id="{6282CE05-BDBB-4578-955F-BDE7ACD162AE}"/>
              </a:ext>
            </a:extLst>
          </p:cNvPr>
          <p:cNvSpPr txBox="1"/>
          <p:nvPr/>
        </p:nvSpPr>
        <p:spPr>
          <a:xfrm>
            <a:off x="7352077" y="6505280"/>
            <a:ext cx="1763047" cy="369332"/>
          </a:xfrm>
          <a:prstGeom prst="rect">
            <a:avLst/>
          </a:prstGeom>
          <a:noFill/>
        </p:spPr>
        <p:txBody>
          <a:bodyPr wrap="none" rtlCol="0">
            <a:spAutoFit/>
          </a:bodyPr>
          <a:lstStyle/>
          <a:p>
            <a:r>
              <a:rPr lang="en-US" dirty="0"/>
              <a:t>Distance in miles</a:t>
            </a:r>
          </a:p>
        </p:txBody>
      </p:sp>
      <p:sp>
        <p:nvSpPr>
          <p:cNvPr id="3" name="TextBox 2">
            <a:extLst>
              <a:ext uri="{FF2B5EF4-FFF2-40B4-BE49-F238E27FC236}">
                <a16:creationId xmlns:a16="http://schemas.microsoft.com/office/drawing/2014/main" id="{8B627B7D-AA80-4000-814A-D4331D096E00}"/>
              </a:ext>
            </a:extLst>
          </p:cNvPr>
          <p:cNvSpPr txBox="1"/>
          <p:nvPr/>
        </p:nvSpPr>
        <p:spPr>
          <a:xfrm>
            <a:off x="4114800" y="2514600"/>
            <a:ext cx="4235603" cy="646331"/>
          </a:xfrm>
          <a:prstGeom prst="rect">
            <a:avLst/>
          </a:prstGeom>
          <a:noFill/>
        </p:spPr>
        <p:txBody>
          <a:bodyPr wrap="square" rtlCol="0">
            <a:spAutoFit/>
          </a:bodyPr>
          <a:lstStyle/>
          <a:p>
            <a:pPr algn="ctr"/>
            <a:r>
              <a:rPr lang="en-US" b="1" dirty="0"/>
              <a:t>State Space: </a:t>
            </a:r>
            <a:r>
              <a:rPr lang="en-US" dirty="0"/>
              <a:t>Defined by initial state, actions and transition model</a:t>
            </a:r>
          </a:p>
        </p:txBody>
      </p:sp>
      <p:sp>
        <p:nvSpPr>
          <p:cNvPr id="4" name="Rectangle 3">
            <a:extLst>
              <a:ext uri="{FF2B5EF4-FFF2-40B4-BE49-F238E27FC236}">
                <a16:creationId xmlns:a16="http://schemas.microsoft.com/office/drawing/2014/main" id="{423F1CE8-6643-4911-9EE8-41F8B0BE2694}"/>
              </a:ext>
            </a:extLst>
          </p:cNvPr>
          <p:cNvSpPr/>
          <p:nvPr/>
        </p:nvSpPr>
        <p:spPr>
          <a:xfrm>
            <a:off x="3219450" y="2438400"/>
            <a:ext cx="5895674" cy="440531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 name="Arrow: Down 4">
            <a:extLst>
              <a:ext uri="{FF2B5EF4-FFF2-40B4-BE49-F238E27FC236}">
                <a16:creationId xmlns:a16="http://schemas.microsoft.com/office/drawing/2014/main" id="{0D34B89B-F4C1-4473-B4C6-CB22829EDEB0}"/>
              </a:ext>
            </a:extLst>
          </p:cNvPr>
          <p:cNvSpPr/>
          <p:nvPr/>
        </p:nvSpPr>
        <p:spPr>
          <a:xfrm rot="2322737">
            <a:off x="6380168" y="1908203"/>
            <a:ext cx="496523"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20484" name="Picture 4"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F95C8A9-B624-486A-A03F-9F2A39E370C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8B003C-7E15-48BD-8C00-8B636849420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43A7F89-1514-4397-AC3A-87968EDC79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BCF0F55-6A35-4BB5-A218-B6492FFF3605}"/>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89B718-8F08-41D3-A892-1DAF533E3D67}"/>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8BEA38A-4089-4334-8568-86C91A308209}"/>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00BE0EA-CA26-4A72-929C-553A9A109ADE}"/>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21508" name="Picture 4"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32266B6-AB8A-4107-84E6-902A7D91A581}"/>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04ED118-1F1C-44A7-924A-531055C1C58F}"/>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01E9CFD-DD39-4339-BB30-ABD212F9528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8ED45C1-2E7A-4FE2-BDE4-ADEABE08D1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50EEBA0-C4C2-4957-8142-8CCFFC25C9D2}"/>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4C494C0-C02D-403A-8345-5BAADBFAC651}"/>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A648A1-8831-4D89-BFC5-88FF9FAA7A77}"/>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EDDD60-3463-428D-A2AB-75B364D533CE}"/>
              </a:ext>
            </a:extLst>
          </p:cNvPr>
          <p:cNvCxnSpPr>
            <a:cxnSpLocks/>
          </p:cNvCxnSpPr>
          <p:nvPr/>
        </p:nvCxnSpPr>
        <p:spPr>
          <a:xfrm>
            <a:off x="5715000" y="5715000"/>
            <a:ext cx="533400" cy="3000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4CDCF43-5CDF-4249-9B66-8E7D194FB65E}"/>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star_progress_animation.gif"/>
          <p:cNvPicPr>
            <a:picLocks noGrp="1" noChangeAspect="1"/>
          </p:cNvPicPr>
          <p:nvPr>
            <p:ph idx="1"/>
          </p:nvPr>
        </p:nvPicPr>
        <p:blipFill>
          <a:blip r:embed="rId3" cstate="print"/>
          <a:stretch>
            <a:fillRect/>
          </a:stretch>
        </p:blipFill>
        <p:spPr>
          <a:xfrm>
            <a:off x="1066800" y="2590800"/>
            <a:ext cx="2400300" cy="2400300"/>
          </a:xfrm>
        </p:spPr>
      </p:pic>
      <p:sp>
        <p:nvSpPr>
          <p:cNvPr id="5" name="TextBox 4"/>
          <p:cNvSpPr txBox="1"/>
          <p:nvPr/>
        </p:nvSpPr>
        <p:spPr>
          <a:xfrm>
            <a:off x="914400" y="6096000"/>
            <a:ext cx="1877245" cy="369332"/>
          </a:xfrm>
          <a:prstGeom prst="rect">
            <a:avLst/>
          </a:prstGeom>
          <a:noFill/>
        </p:spPr>
        <p:txBody>
          <a:bodyPr wrap="none" rtlCol="0">
            <a:spAutoFit/>
          </a:bodyPr>
          <a:lstStyle/>
          <a:p>
            <a:r>
              <a:rPr lang="en-US" dirty="0"/>
              <a:t>Source: </a:t>
            </a:r>
            <a:r>
              <a:rPr lang="en-US" dirty="0">
                <a:hlinkClick r:id="rId4"/>
              </a:rPr>
              <a:t>Wikipedia</a:t>
            </a:r>
            <a:endParaRPr lang="en-US" dirty="0"/>
          </a:p>
        </p:txBody>
      </p:sp>
      <p:sp>
        <p:nvSpPr>
          <p:cNvPr id="3" name="Title 2">
            <a:extLst>
              <a:ext uri="{FF2B5EF4-FFF2-40B4-BE49-F238E27FC236}">
                <a16:creationId xmlns:a16="http://schemas.microsoft.com/office/drawing/2014/main" id="{465545EA-0FCB-4793-B4AF-7C6FD6A3D7AC}"/>
              </a:ext>
            </a:extLst>
          </p:cNvPr>
          <p:cNvSpPr>
            <a:spLocks noGrp="1"/>
          </p:cNvSpPr>
          <p:nvPr>
            <p:ph type="title"/>
          </p:nvPr>
        </p:nvSpPr>
        <p:spPr/>
        <p:txBody>
          <a:bodyPr/>
          <a:lstStyle/>
          <a:p>
            <a:r>
              <a:rPr lang="en-US" dirty="0"/>
              <a:t>BFS vs. A* search</a:t>
            </a:r>
          </a:p>
        </p:txBody>
      </p:sp>
      <p:pic>
        <p:nvPicPr>
          <p:cNvPr id="6" name="Picture 5">
            <a:extLst>
              <a:ext uri="{FF2B5EF4-FFF2-40B4-BE49-F238E27FC236}">
                <a16:creationId xmlns:a16="http://schemas.microsoft.com/office/drawing/2014/main" id="{FB38F3D5-8DF7-4A97-8108-93F16F068D2F}"/>
              </a:ext>
            </a:extLst>
          </p:cNvPr>
          <p:cNvPicPr>
            <a:picLocks noChangeAspect="1"/>
          </p:cNvPicPr>
          <p:nvPr/>
        </p:nvPicPr>
        <p:blipFill rotWithShape="1">
          <a:blip r:embed="rId5"/>
          <a:srcRect l="41851" t="37215" r="41667" b="32421"/>
          <a:stretch/>
        </p:blipFill>
        <p:spPr>
          <a:xfrm>
            <a:off x="5181600" y="3352800"/>
            <a:ext cx="2697038" cy="2590800"/>
          </a:xfrm>
          <a:prstGeom prst="rect">
            <a:avLst/>
          </a:prstGeom>
        </p:spPr>
      </p:pic>
      <p:pic>
        <p:nvPicPr>
          <p:cNvPr id="8" name="Picture 7">
            <a:extLst>
              <a:ext uri="{FF2B5EF4-FFF2-40B4-BE49-F238E27FC236}">
                <a16:creationId xmlns:a16="http://schemas.microsoft.com/office/drawing/2014/main" id="{8FCF072A-FA3A-46BA-8FCA-5D499D385C70}"/>
              </a:ext>
            </a:extLst>
          </p:cNvPr>
          <p:cNvPicPr>
            <a:picLocks noChangeAspect="1"/>
          </p:cNvPicPr>
          <p:nvPr/>
        </p:nvPicPr>
        <p:blipFill rotWithShape="1">
          <a:blip r:embed="rId6"/>
          <a:srcRect l="41319" t="30823" r="42500" b="38814"/>
          <a:stretch/>
        </p:blipFill>
        <p:spPr>
          <a:xfrm>
            <a:off x="5245814" y="762000"/>
            <a:ext cx="2632823" cy="2576262"/>
          </a:xfrm>
          <a:prstGeom prst="rect">
            <a:avLst/>
          </a:prstGeom>
        </p:spPr>
      </p:pic>
      <p:sp>
        <p:nvSpPr>
          <p:cNvPr id="9" name="TextBox 8">
            <a:extLst>
              <a:ext uri="{FF2B5EF4-FFF2-40B4-BE49-F238E27FC236}">
                <a16:creationId xmlns:a16="http://schemas.microsoft.com/office/drawing/2014/main" id="{1ADE0F94-4D55-457B-BFB3-E33620534152}"/>
              </a:ext>
            </a:extLst>
          </p:cNvPr>
          <p:cNvSpPr txBox="1"/>
          <p:nvPr/>
        </p:nvSpPr>
        <p:spPr>
          <a:xfrm>
            <a:off x="4439045" y="1668656"/>
            <a:ext cx="990600" cy="523220"/>
          </a:xfrm>
          <a:prstGeom prst="rect">
            <a:avLst/>
          </a:prstGeom>
          <a:noFill/>
        </p:spPr>
        <p:txBody>
          <a:bodyPr wrap="square" rtlCol="0">
            <a:spAutoFit/>
          </a:bodyPr>
          <a:lstStyle/>
          <a:p>
            <a:r>
              <a:rPr lang="en-US" sz="2800" dirty="0"/>
              <a:t>BFS</a:t>
            </a:r>
          </a:p>
        </p:txBody>
      </p:sp>
      <p:sp>
        <p:nvSpPr>
          <p:cNvPr id="10" name="TextBox 9">
            <a:extLst>
              <a:ext uri="{FF2B5EF4-FFF2-40B4-BE49-F238E27FC236}">
                <a16:creationId xmlns:a16="http://schemas.microsoft.com/office/drawing/2014/main" id="{C3B05934-0907-4334-A667-1C38DCC42D3E}"/>
              </a:ext>
            </a:extLst>
          </p:cNvPr>
          <p:cNvSpPr txBox="1"/>
          <p:nvPr/>
        </p:nvSpPr>
        <p:spPr>
          <a:xfrm>
            <a:off x="4515410" y="4724400"/>
            <a:ext cx="990600" cy="523220"/>
          </a:xfrm>
          <a:prstGeom prst="rect">
            <a:avLst/>
          </a:prstGeom>
          <a:noFill/>
        </p:spPr>
        <p:txBody>
          <a:bodyPr wrap="square" rtlCol="0">
            <a:spAutoFit/>
          </a:bodyPr>
          <a:lstStyle/>
          <a:p>
            <a:r>
              <a:rPr lang="en-US" sz="2800" dirty="0"/>
              <a:t>A*</a:t>
            </a:r>
          </a:p>
        </p:txBody>
      </p:sp>
      <p:cxnSp>
        <p:nvCxnSpPr>
          <p:cNvPr id="13" name="Straight Arrow Connector 12">
            <a:extLst>
              <a:ext uri="{FF2B5EF4-FFF2-40B4-BE49-F238E27FC236}">
                <a16:creationId xmlns:a16="http://schemas.microsoft.com/office/drawing/2014/main" id="{D9F1D701-E9BA-40B7-A70A-17CF2ED2A940}"/>
              </a:ext>
            </a:extLst>
          </p:cNvPr>
          <p:cNvCxnSpPr/>
          <p:nvPr/>
        </p:nvCxnSpPr>
        <p:spPr>
          <a:xfrm flipV="1">
            <a:off x="1371600" y="2971800"/>
            <a:ext cx="1676400" cy="1676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A*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2749704624"/>
                  </p:ext>
                </p:extLst>
              </p:nvPr>
            </p:nvGraphicFramePr>
            <p:xfrm>
              <a:off x="533400" y="2354262"/>
              <a:ext cx="7886700" cy="4198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2749704624"/>
                  </p:ext>
                </p:extLst>
              </p:nvPr>
            </p:nvGraphicFramePr>
            <p:xfrm>
              <a:off x="533400" y="2354262"/>
              <a:ext cx="7886700" cy="41989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4038600" y="2963862"/>
            <a:ext cx="990600" cy="955906"/>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0751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A*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64</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36525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a:t>
            </a:r>
            <a:endParaRPr lang="en-US" sz="1600" dirty="0"/>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1982526"/>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2586037" y="1349158"/>
                <a:ext cx="3971926" cy="646331"/>
              </a:xfrm>
              <a:prstGeom prst="rect">
                <a:avLst/>
              </a:prstGeom>
              <a:noFill/>
            </p:spPr>
            <p:txBody>
              <a:bodyPr wrap="square" rtlCol="0">
                <a:spAutoFit/>
              </a:bodyPr>
              <a:lstStyle/>
              <a:p>
                <a:pPr/>
                <a:r>
                  <a:rPr lang="en-US" dirty="0"/>
                  <a:t>Path cost to </a:t>
                </a:r>
                <a14:m>
                  <m:oMath xmlns:m="http://schemas.openxmlformats.org/officeDocument/2006/math">
                    <m:r>
                      <a:rPr lang="en-US" i="1" dirty="0" smtClean="0">
                        <a:latin typeface="Cambria Math" panose="02040503050406030204" pitchFamily="18" charset="0"/>
                      </a:rPr>
                      <m:t>𝑛</m:t>
                    </m:r>
                  </m:oMath>
                </a14:m>
                <a:r>
                  <a:rPr lang="en-US" dirty="0"/>
                  <a:t> + heuristic from </a:t>
                </a:r>
                <a14:m>
                  <m:oMath xmlns:m="http://schemas.openxmlformats.org/officeDocument/2006/math">
                    <m:r>
                      <a:rPr lang="en-US" i="1" dirty="0" smtClean="0">
                        <a:latin typeface="Cambria Math" panose="02040503050406030204" pitchFamily="18" charset="0"/>
                      </a:rPr>
                      <m:t>𝑛</m:t>
                    </m:r>
                  </m:oMath>
                </a14:m>
                <a:r>
                  <a:rPr lang="en-US" dirty="0"/>
                  <a:t> to goal </a:t>
                </a:r>
                <a:br>
                  <a:rPr lang="en-US" dirty="0"/>
                </a:b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rPr>
                        <m:t>𝒈</m:t>
                      </m:r>
                      <m:d>
                        <m:dPr>
                          <m:ctrlPr>
                            <a:rPr lang="en-US" b="1" i="1">
                              <a:solidFill>
                                <a:srgbClr val="FF0000"/>
                              </a:solidFill>
                              <a:latin typeface="Cambria Math" panose="02040503050406030204" pitchFamily="18" charset="0"/>
                            </a:rPr>
                          </m:ctrlPr>
                        </m:dPr>
                        <m:e>
                          <m:r>
                            <a:rPr lang="en-US" b="1" i="1">
                              <a:solidFill>
                                <a:srgbClr val="FF0000"/>
                              </a:solidFill>
                              <a:latin typeface="Cambria Math" panose="02040503050406030204" pitchFamily="18" charset="0"/>
                            </a:rPr>
                            <m:t>𝒏</m:t>
                          </m:r>
                        </m:e>
                      </m:d>
                      <m:r>
                        <a:rPr lang="en-US" b="1" i="1">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m:oMathPara>
                </a14:m>
                <a:endParaRPr lang="en-US" b="1" dirty="0">
                  <a:solidFill>
                    <a:srgbClr val="FF0000"/>
                  </a:solidFill>
                </a:endParaRPr>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2586037" y="1349158"/>
                <a:ext cx="3971926" cy="646331"/>
              </a:xfrm>
              <a:prstGeom prst="rect">
                <a:avLst/>
              </a:prstGeom>
              <a:blipFill>
                <a:blip r:embed="rId3"/>
                <a:stretch>
                  <a:fillRect l="-1227" t="-4717" b="-7547"/>
                </a:stretch>
              </a:blipFill>
            </p:spPr>
            <p:txBody>
              <a:bodyPr/>
              <a:lstStyle/>
              <a:p>
                <a:r>
                  <a:rPr lang="en-US">
                    <a:noFill/>
                  </a:rPr>
                  <a:t> </a:t>
                </a:r>
              </a:p>
            </p:txBody>
          </p:sp>
        </mc:Fallback>
      </mc:AlternateContent>
    </p:spTree>
    <p:extLst>
      <p:ext uri="{BB962C8B-B14F-4D97-AF65-F5344CB8AC3E}">
        <p14:creationId xmlns:p14="http://schemas.microsoft.com/office/powerpoint/2010/main" val="3665737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Optimality: Admissible heuristics</a:t>
            </a:r>
          </a:p>
        </p:txBody>
      </p:sp>
      <mc:AlternateContent xmlns:mc="http://schemas.openxmlformats.org/markup-compatibility/2006" xmlns:a14="http://schemas.microsoft.com/office/drawing/2010/main">
        <mc:Choice Requires="a14">
          <p:sp>
            <p:nvSpPr>
              <p:cNvPr id="22531" name="Rectangle 3"/>
              <p:cNvSpPr>
                <a:spLocks noGrp="1" noChangeArrowheads="1"/>
              </p:cNvSpPr>
              <p:nvPr>
                <p:ph idx="1"/>
              </p:nvPr>
            </p:nvSpPr>
            <p:spPr/>
            <p:txBody>
              <a:bodyPr>
                <a:normAutofit/>
              </a:bodyPr>
              <a:lstStyle/>
              <a:p>
                <a:pPr marL="0" indent="0">
                  <a:buNone/>
                </a:pPr>
                <a:r>
                  <a:rPr lang="en-US" sz="2400" b="1" dirty="0"/>
                  <a:t>Definition: </a:t>
                </a:r>
                <a:r>
                  <a:rPr lang="en-US" sz="2400" dirty="0"/>
                  <a:t>A heuristic </a:t>
                </a:r>
                <a14:m>
                  <m:oMath xmlns:m="http://schemas.openxmlformats.org/officeDocument/2006/math">
                    <m:r>
                      <a:rPr lang="en-US" sz="2400" b="0" i="1" dirty="0" smtClean="0">
                        <a:latin typeface="Cambria Math" panose="02040503050406030204" pitchFamily="18" charset="0"/>
                        <a:cs typeface="Arial" pitchFamily="34" charset="0"/>
                      </a:rPr>
                      <m:t>h</m:t>
                    </m:r>
                  </m:oMath>
                </a14:m>
                <a:r>
                  <a:rPr lang="en-US" sz="2400" dirty="0"/>
                  <a:t> is </a:t>
                </a:r>
                <a:r>
                  <a:rPr lang="en-US" sz="2400" b="1" dirty="0">
                    <a:solidFill>
                      <a:srgbClr val="FF0000"/>
                    </a:solidFill>
                  </a:rPr>
                  <a:t>admissible</a:t>
                </a:r>
                <a:r>
                  <a:rPr lang="en-US" sz="2400" dirty="0"/>
                  <a:t> if for every node </a:t>
                </a:r>
                <a14:m>
                  <m:oMath xmlns:m="http://schemas.openxmlformats.org/officeDocument/2006/math">
                    <m:r>
                      <a:rPr lang="en-US" sz="2400" i="1" dirty="0" smtClean="0">
                        <a:latin typeface="Cambria Math" panose="02040503050406030204" pitchFamily="18" charset="0"/>
                      </a:rPr>
                      <m:t>𝑛</m:t>
                    </m:r>
                  </m:oMath>
                </a14:m>
                <a:r>
                  <a:rPr lang="en-US" sz="2400" dirty="0"/>
                  <a:t>, </a:t>
                </a:r>
                <a14:m>
                  <m:oMath xmlns:m="http://schemas.openxmlformats.org/officeDocument/2006/math">
                    <m:r>
                      <a:rPr lang="en-US" sz="2400" i="1" dirty="0" smtClean="0">
                        <a:latin typeface="Cambria Math" panose="02040503050406030204" pitchFamily="18" charset="0"/>
                      </a:rPr>
                      <m:t>h</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𝑛</m:t>
                        </m:r>
                      </m:e>
                    </m:d>
                    <m:r>
                      <a:rPr lang="en-US" sz="2400" i="1" dirty="0">
                        <a:latin typeface="Cambria Math" panose="02040503050406030204" pitchFamily="18" charset="0"/>
                        <a:cs typeface="Arial" pitchFamily="34" charset="0"/>
                      </a:rPr>
                      <m:t>≤</m:t>
                    </m:r>
                    <m:r>
                      <a:rPr lang="en-US" sz="2400" i="1" dirty="0">
                        <a:latin typeface="Cambria Math" panose="02040503050406030204" pitchFamily="18" charset="0"/>
                      </a:rPr>
                      <m:t>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i="1" dirty="0"/>
                  <a:t>, </a:t>
                </a:r>
                <a:r>
                  <a:rPr lang="en-US" sz="2400" dirty="0"/>
                  <a:t>where </a:t>
                </a:r>
                <a14:m>
                  <m:oMath xmlns:m="http://schemas.openxmlformats.org/officeDocument/2006/math">
                    <m:sSup>
                      <m:sSupPr>
                        <m:ctrlPr>
                          <a:rPr lang="en-US" sz="2400" i="1" dirty="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i="1" dirty="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is the true cost to reach the goal state from </a:t>
                </a:r>
                <a14:m>
                  <m:oMath xmlns:m="http://schemas.openxmlformats.org/officeDocument/2006/math">
                    <m:r>
                      <a:rPr lang="en-US" sz="2400" i="1" dirty="0" smtClean="0">
                        <a:latin typeface="Cambria Math" panose="02040503050406030204" pitchFamily="18" charset="0"/>
                      </a:rPr>
                      <m:t>𝑛</m:t>
                    </m:r>
                  </m:oMath>
                </a14:m>
                <a:r>
                  <a:rPr lang="en-US" sz="2400" i="1" dirty="0"/>
                  <a:t>.</a:t>
                </a:r>
                <a:endParaRPr lang="en-US" sz="2400" dirty="0"/>
              </a:p>
              <a:p>
                <a:pPr marL="0" indent="0">
                  <a:buNone/>
                </a:pPr>
                <a:r>
                  <a:rPr lang="en-US" sz="2400" dirty="0"/>
                  <a:t>I.e., an admissible heuristic is a </a:t>
                </a:r>
                <a:r>
                  <a:rPr lang="en-US" sz="2400" b="1" dirty="0">
                    <a:solidFill>
                      <a:srgbClr val="FF0000"/>
                    </a:solidFill>
                  </a:rPr>
                  <a:t>lower bound</a:t>
                </a:r>
                <a:r>
                  <a:rPr lang="en-US" sz="2400" dirty="0"/>
                  <a:t> and never overestimates the true cost to reach the goal.</a:t>
                </a:r>
              </a:p>
              <a:p>
                <a:pPr marL="0" indent="0">
                  <a:buNone/>
                </a:pPr>
                <a:endParaRPr lang="en-US" sz="2400" dirty="0"/>
              </a:p>
              <a:p>
                <a:pPr marL="0" indent="0">
                  <a:buNone/>
                </a:pPr>
                <a:r>
                  <a:rPr lang="en-US" sz="2400" b="1" dirty="0"/>
                  <a:t>Example</a:t>
                </a:r>
                <a:r>
                  <a:rPr lang="en-US" sz="2400" dirty="0"/>
                  <a:t>: straight line distance never overestimates the actual road distance.</a:t>
                </a:r>
              </a:p>
              <a:p>
                <a:endParaRPr lang="en-US" sz="2400" b="1" dirty="0">
                  <a:solidFill>
                    <a:srgbClr val="CC0099"/>
                  </a:solidFill>
                </a:endParaRPr>
              </a:p>
              <a:p>
                <a:pPr marL="0" indent="0">
                  <a:buNone/>
                </a:pPr>
                <a:r>
                  <a:rPr lang="en-US" sz="2400" b="1" dirty="0">
                    <a:solidFill>
                      <a:srgbClr val="FF0000"/>
                    </a:solidFill>
                  </a:rPr>
                  <a:t>Theorem</a:t>
                </a:r>
                <a:r>
                  <a:rPr lang="en-US" sz="2400" b="1" dirty="0">
                    <a:solidFill>
                      <a:srgbClr val="CC0099"/>
                    </a:solidFill>
                  </a:rPr>
                  <a:t>:</a:t>
                </a:r>
                <a:r>
                  <a:rPr lang="en-US" sz="2400" dirty="0"/>
                  <a:t> If </a:t>
                </a:r>
                <a14:m>
                  <m:oMath xmlns:m="http://schemas.openxmlformats.org/officeDocument/2006/math">
                    <m:r>
                      <a:rPr lang="en-US" sz="2400" i="1" dirty="0">
                        <a:latin typeface="Cambria Math" panose="02040503050406030204" pitchFamily="18" charset="0"/>
                        <a:cs typeface="Arial" pitchFamily="34" charset="0"/>
                      </a:rPr>
                      <m:t>h</m:t>
                    </m:r>
                  </m:oMath>
                </a14:m>
                <a:r>
                  <a:rPr lang="en-US" sz="2400" i="1" dirty="0"/>
                  <a:t> </a:t>
                </a:r>
                <a:r>
                  <a:rPr lang="en-US" sz="2400" dirty="0"/>
                  <a:t>is admissible, A</a:t>
                </a:r>
                <a:r>
                  <a:rPr lang="en-US" sz="2400" baseline="30000" dirty="0"/>
                  <a:t>*</a:t>
                </a:r>
                <a:r>
                  <a:rPr lang="en-US" sz="2400" dirty="0"/>
                  <a:t> is optimal.</a:t>
                </a:r>
              </a:p>
            </p:txBody>
          </p:sp>
        </mc:Choice>
        <mc:Fallback xmlns="">
          <p:sp>
            <p:nvSpPr>
              <p:cNvPr id="22531" name="Rectangle 3"/>
              <p:cNvSpPr>
                <a:spLocks noGrp="1" noRot="1" noChangeAspect="1" noMove="1" noResize="1" noEditPoints="1" noAdjustHandles="1" noChangeArrowheads="1" noChangeShapeType="1" noTextEdit="1"/>
              </p:cNvSpPr>
              <p:nvPr>
                <p:ph idx="1"/>
              </p:nvPr>
            </p:nvSpPr>
            <p:spPr>
              <a:blipFill>
                <a:blip r:embed="rId3"/>
                <a:stretch>
                  <a:fillRect l="-1159" t="-1961" r="-1623"/>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53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531">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of Optimality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6750" y="4794486"/>
                <a:ext cx="7886700" cy="1758713"/>
              </a:xfrm>
            </p:spPr>
            <p:txBody>
              <a:bodyPr>
                <a:normAutofit fontScale="55000" lnSpcReduction="20000"/>
              </a:bodyPr>
              <a:lstStyle/>
              <a:p>
                <a:pPr>
                  <a:lnSpc>
                    <a:spcPct val="120000"/>
                  </a:lnSpc>
                </a:pPr>
                <a:r>
                  <a:rPr lang="en-US" sz="2800" dirty="0"/>
                  <a:t>Suppose A* terminates its search at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𝑛</m:t>
                        </m:r>
                      </m:e>
                      <m:sup>
                        <m:r>
                          <a:rPr lang="en-US" sz="2800" b="0" i="1" dirty="0" smtClean="0">
                            <a:latin typeface="Cambria Math" panose="02040503050406030204" pitchFamily="18" charset="0"/>
                          </a:rPr>
                          <m:t>∗</m:t>
                        </m:r>
                      </m:sup>
                    </m:sSup>
                  </m:oMath>
                </a14:m>
                <a:r>
                  <a:rPr lang="en-US" sz="2800" dirty="0"/>
                  <a:t> at a cost of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𝐶</m:t>
                        </m:r>
                      </m:e>
                      <m:sup>
                        <m:r>
                          <a:rPr lang="en-US" sz="2800" i="1" dirty="0">
                            <a:latin typeface="Cambria Math" panose="02040503050406030204" pitchFamily="18" charset="0"/>
                          </a:rPr>
                          <m:t>∗</m:t>
                        </m:r>
                      </m:sup>
                    </m:sSup>
                    <m:r>
                      <a:rPr lang="en-US" sz="2800" b="0" i="1" dirty="0" smtClean="0">
                        <a:latin typeface="Cambria Math" panose="02040503050406030204" pitchFamily="18" charset="0"/>
                      </a:rPr>
                      <m:t>=</m:t>
                    </m:r>
                    <m:r>
                      <a:rPr lang="en-US" sz="2800" b="0" i="1" dirty="0" smtClean="0">
                        <a:latin typeface="Cambria Math" panose="02040503050406030204" pitchFamily="18" charset="0"/>
                      </a:rPr>
                      <m:t>𝑓</m:t>
                    </m:r>
                    <m:d>
                      <m:dPr>
                        <m:ctrlPr>
                          <a:rPr lang="en-US" sz="2800" b="0" i="1" dirty="0" smtClean="0">
                            <a:latin typeface="Cambria Math" panose="02040503050406030204" pitchFamily="18" charset="0"/>
                          </a:rPr>
                        </m:ctrlPr>
                      </m:dPr>
                      <m:e>
                        <m:sSup>
                          <m:sSupPr>
                            <m:ctrlPr>
                              <a:rPr lang="en-US" sz="2800" b="0" i="1" dirty="0" smtClean="0">
                                <a:latin typeface="Cambria Math" panose="02040503050406030204" pitchFamily="18" charset="0"/>
                              </a:rPr>
                            </m:ctrlPr>
                          </m:sSupPr>
                          <m:e>
                            <m:r>
                              <a:rPr lang="en-US" sz="2800" b="0" i="1" dirty="0" smtClean="0">
                                <a:latin typeface="Cambria Math" panose="02040503050406030204" pitchFamily="18" charset="0"/>
                              </a:rPr>
                              <m:t>𝑛</m:t>
                            </m:r>
                          </m:e>
                          <m:sup>
                            <m:r>
                              <a:rPr lang="en-US" sz="2800" b="0" i="1" dirty="0" smtClean="0">
                                <a:latin typeface="Cambria Math" panose="02040503050406030204" pitchFamily="18" charset="0"/>
                              </a:rPr>
                              <m:t>∗</m:t>
                            </m:r>
                          </m:sup>
                        </m:sSup>
                      </m:e>
                    </m:d>
                  </m:oMath>
                </a14:m>
                <a:r>
                  <a:rPr lang="en-US" sz="2800" dirty="0"/>
                  <a:t>.</a:t>
                </a:r>
              </a:p>
              <a:p>
                <a:pPr>
                  <a:lnSpc>
                    <a:spcPct val="120000"/>
                  </a:lnSpc>
                </a:pPr>
                <a:r>
                  <a:rPr lang="en-US" sz="2800" dirty="0"/>
                  <a:t>All unexplored nodes </a:t>
                </a:r>
                <a14:m>
                  <m:oMath xmlns:m="http://schemas.openxmlformats.org/officeDocument/2006/math">
                    <m:r>
                      <a:rPr lang="en-US" sz="2800" i="1" dirty="0" smtClean="0">
                        <a:latin typeface="Cambria Math" panose="02040503050406030204" pitchFamily="18" charset="0"/>
                      </a:rPr>
                      <m:t>𝑛</m:t>
                    </m:r>
                  </m:oMath>
                </a14:m>
                <a:r>
                  <a:rPr lang="en-US" sz="2800" dirty="0"/>
                  <a:t> have </a:t>
                </a:r>
                <a14:m>
                  <m:oMath xmlns:m="http://schemas.openxmlformats.org/officeDocument/2006/math">
                    <m:r>
                      <a:rPr lang="en-US" sz="2800" i="1" dirty="0">
                        <a:latin typeface="Cambria Math" panose="02040503050406030204" pitchFamily="18" charset="0"/>
                      </a:rPr>
                      <m:t>𝑓</m:t>
                    </m:r>
                    <m:d>
                      <m:dPr>
                        <m:ctrlPr>
                          <a:rPr lang="en-US" sz="2800" i="1" dirty="0">
                            <a:latin typeface="Cambria Math" panose="02040503050406030204" pitchFamily="18" charset="0"/>
                          </a:rPr>
                        </m:ctrlPr>
                      </m:dPr>
                      <m:e>
                        <m:r>
                          <a:rPr lang="en-US" sz="2800" i="1" dirty="0">
                            <a:latin typeface="Cambria Math" panose="02040503050406030204" pitchFamily="18" charset="0"/>
                          </a:rPr>
                          <m:t>𝑛</m:t>
                        </m:r>
                      </m:e>
                    </m:d>
                    <m:r>
                      <a:rPr lang="en-US" sz="2800" b="0" i="1" dirty="0" smtClean="0">
                        <a:latin typeface="Cambria Math" panose="02040503050406030204" pitchFamily="18" charset="0"/>
                      </a:rPr>
                      <m:t>≥</m:t>
                    </m:r>
                    <m:r>
                      <a:rPr lang="en-US" sz="2800" i="1" dirty="0">
                        <a:latin typeface="Cambria Math" panose="02040503050406030204" pitchFamily="18" charset="0"/>
                      </a:rPr>
                      <m:t> </m:t>
                    </m:r>
                    <m:r>
                      <a:rPr lang="en-US" sz="2800" i="1" dirty="0">
                        <a:latin typeface="Cambria Math" panose="02040503050406030204" pitchFamily="18" charset="0"/>
                        <a:sym typeface="Symbol"/>
                      </a:rPr>
                      <m:t>𝑓</m:t>
                    </m:r>
                    <m:r>
                      <a:rPr lang="en-US" sz="2800" i="1" dirty="0">
                        <a:latin typeface="Cambria Math" panose="02040503050406030204" pitchFamily="18" charset="0"/>
                        <a:sym typeface="Symbol"/>
                      </a:rPr>
                      <m:t>(</m:t>
                    </m:r>
                    <m:sSup>
                      <m:sSupPr>
                        <m:ctrlPr>
                          <a:rPr lang="en-US" sz="2800" i="1" dirty="0">
                            <a:latin typeface="Cambria Math" panose="02040503050406030204" pitchFamily="18" charset="0"/>
                            <a:sym typeface="Symbol"/>
                          </a:rPr>
                        </m:ctrlPr>
                      </m:sSupPr>
                      <m:e>
                        <m:r>
                          <a:rPr lang="en-US" sz="2800" i="1" dirty="0">
                            <a:latin typeface="Cambria Math" panose="02040503050406030204" pitchFamily="18" charset="0"/>
                            <a:sym typeface="Symbol"/>
                          </a:rPr>
                          <m:t>𝑛</m:t>
                        </m:r>
                      </m:e>
                      <m:sup>
                        <m:r>
                          <a:rPr lang="en-US" sz="2800" i="1" dirty="0">
                            <a:latin typeface="Cambria Math" panose="02040503050406030204" pitchFamily="18" charset="0"/>
                            <a:sym typeface="Symbol"/>
                          </a:rPr>
                          <m:t>∗</m:t>
                        </m:r>
                      </m:sup>
                    </m:sSup>
                    <m:r>
                      <a:rPr lang="en-US" sz="2800" i="1" dirty="0">
                        <a:latin typeface="Cambria Math" panose="02040503050406030204" pitchFamily="18" charset="0"/>
                        <a:sym typeface="Symbol"/>
                      </a:rPr>
                      <m:t>)</m:t>
                    </m:r>
                    <m:r>
                      <a:rPr lang="en-US" sz="2800" i="1" dirty="0">
                        <a:latin typeface="Cambria Math" panose="02040503050406030204" pitchFamily="18" charset="0"/>
                      </a:rPr>
                      <m:t> </m:t>
                    </m:r>
                  </m:oMath>
                </a14:m>
                <a:r>
                  <a:rPr lang="en-US" sz="2800" dirty="0"/>
                  <a:t>or they would have been explored before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oMath>
                </a14:m>
                <a:endParaRPr lang="en-US" sz="2800" dirty="0"/>
              </a:p>
              <a:p>
                <a:pPr>
                  <a:lnSpc>
                    <a:spcPct val="120000"/>
                  </a:lnSpc>
                </a:pPr>
                <a:r>
                  <a:rPr lang="en-US" sz="2800" dirty="0"/>
                  <a:t>Since </a:t>
                </a:r>
                <a14:m>
                  <m:oMath xmlns:m="http://schemas.openxmlformats.org/officeDocument/2006/math">
                    <m:r>
                      <a:rPr lang="en-US" sz="2800" i="1" dirty="0" smtClean="0">
                        <a:latin typeface="Cambria Math" panose="02040503050406030204" pitchFamily="18" charset="0"/>
                      </a:rPr>
                      <m:t>𝑓</m:t>
                    </m:r>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is an </a:t>
                </a:r>
                <a:r>
                  <a:rPr lang="en-US" sz="2800" i="1" dirty="0"/>
                  <a:t>optimistic</a:t>
                </a:r>
                <a:r>
                  <a:rPr lang="en-US" sz="2800" dirty="0"/>
                  <a:t> estimate, it is impossible for </a:t>
                </a:r>
                <a14:m>
                  <m:oMath xmlns:m="http://schemas.openxmlformats.org/officeDocument/2006/math">
                    <m:r>
                      <a:rPr lang="en-US" sz="2800" i="1" dirty="0" smtClean="0">
                        <a:latin typeface="Cambria Math" panose="02040503050406030204" pitchFamily="18" charset="0"/>
                      </a:rPr>
                      <m:t>𝑛</m:t>
                    </m:r>
                  </m:oMath>
                </a14:m>
                <a:r>
                  <a:rPr lang="en-US" sz="2800" dirty="0"/>
                  <a:t> to have a successor goal state </a:t>
                </a:r>
                <a14:m>
                  <m:oMath xmlns:m="http://schemas.openxmlformats.org/officeDocument/2006/math">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with </a:t>
                </a:r>
                <a14:m>
                  <m:oMath xmlns:m="http://schemas.openxmlformats.org/officeDocument/2006/math">
                    <m:r>
                      <a:rPr lang="en-US" sz="2800" b="0" i="1" dirty="0" smtClean="0">
                        <a:latin typeface="Cambria Math" panose="02040503050406030204" pitchFamily="18" charset="0"/>
                      </a:rPr>
                      <m:t>𝐶</m:t>
                    </m:r>
                    <m:r>
                      <a:rPr lang="en-US" sz="2800" b="0" i="1" dirty="0" smtClean="0">
                        <a:latin typeface="Cambria Math" panose="02040503050406030204" pitchFamily="18" charset="0"/>
                      </a:rPr>
                      <m:t>′&lt; </m:t>
                    </m:r>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𝐶</m:t>
                        </m:r>
                      </m:e>
                      <m:sup>
                        <m:r>
                          <a:rPr lang="en-US" sz="2800" b="0" i="1" dirty="0" smtClean="0">
                            <a:latin typeface="Cambria Math" panose="02040503050406030204" pitchFamily="18" charset="0"/>
                          </a:rPr>
                          <m:t>∗</m:t>
                        </m:r>
                      </m:sup>
                    </m:sSup>
                  </m:oMath>
                </a14:m>
                <a:r>
                  <a:rPr lang="en-US" sz="2800" dirty="0"/>
                  <a:t>.</a:t>
                </a:r>
              </a:p>
              <a:p>
                <a:pPr>
                  <a:lnSpc>
                    <a:spcPct val="120000"/>
                  </a:lnSpc>
                </a:pPr>
                <a:r>
                  <a:rPr lang="en-US" sz="2800" dirty="0"/>
                  <a:t>This proofs that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𝑛</m:t>
                        </m:r>
                      </m:e>
                      <m:sup>
                        <m:r>
                          <a:rPr lang="en-US" sz="2800" i="1" dirty="0">
                            <a:latin typeface="Cambria Math" panose="02040503050406030204" pitchFamily="18" charset="0"/>
                          </a:rPr>
                          <m:t>∗</m:t>
                        </m:r>
                      </m:sup>
                    </m:sSup>
                  </m:oMath>
                </a14:m>
                <a:r>
                  <a:rPr lang="en-US" sz="2800" dirty="0"/>
                  <a:t> has to be an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6750" y="4794486"/>
                <a:ext cx="7886700" cy="1758713"/>
              </a:xfrm>
              <a:blipFill>
                <a:blip r:embed="rId3"/>
                <a:stretch>
                  <a:fillRect l="-232" t="-692"/>
                </a:stretch>
              </a:blipFill>
            </p:spPr>
            <p:txBody>
              <a:bodyPr/>
              <a:lstStyle/>
              <a:p>
                <a:r>
                  <a:rPr lang="en-US">
                    <a:noFill/>
                  </a:rPr>
                  <a:t> </a:t>
                </a:r>
              </a:p>
            </p:txBody>
          </p:sp>
        </mc:Fallback>
      </mc:AlternateContent>
      <p:cxnSp>
        <p:nvCxnSpPr>
          <p:cNvPr id="6" name="Straight Connector 5"/>
          <p:cNvCxnSpPr/>
          <p:nvPr/>
        </p:nvCxnSpPr>
        <p:spPr>
          <a:xfrm rot="10800000" flipV="1">
            <a:off x="2611157" y="1383268"/>
            <a:ext cx="1447800" cy="129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H="1">
            <a:off x="4058957" y="1383268"/>
            <a:ext cx="1600200" cy="160020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582957" y="2907268"/>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10" name="TextBox 9"/>
          <p:cNvSpPr txBox="1"/>
          <p:nvPr/>
        </p:nvSpPr>
        <p:spPr>
          <a:xfrm>
            <a:off x="5257800" y="2743200"/>
            <a:ext cx="290464" cy="338554"/>
          </a:xfrm>
          <a:prstGeom prst="rect">
            <a:avLst/>
          </a:prstGeom>
          <a:noFill/>
        </p:spPr>
        <p:txBody>
          <a:bodyPr wrap="none" rtlCol="0">
            <a:spAutoFit/>
          </a:bodyPr>
          <a:lstStyle/>
          <a:p>
            <a:r>
              <a:rPr lang="en-US" sz="1600" i="1" dirty="0">
                <a:latin typeface="+mn-lt"/>
              </a:rPr>
              <a:t>n</a:t>
            </a:r>
          </a:p>
        </p:txBody>
      </p:sp>
      <p:sp>
        <p:nvSpPr>
          <p:cNvPr id="11" name="Oval 10"/>
          <p:cNvSpPr/>
          <p:nvPr/>
        </p:nvSpPr>
        <p:spPr>
          <a:xfrm>
            <a:off x="2534957" y="25262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2839757" y="2450068"/>
            <a:ext cx="913648" cy="338554"/>
          </a:xfrm>
          <a:prstGeom prst="rect">
            <a:avLst/>
          </a:prstGeom>
          <a:noFill/>
        </p:spPr>
        <p:txBody>
          <a:bodyPr wrap="none" rtlCol="0">
            <a:spAutoFit/>
          </a:bodyPr>
          <a:lstStyle/>
          <a:p>
            <a:r>
              <a:rPr lang="en-US" sz="1600" i="1" dirty="0">
                <a:latin typeface="+mn-lt"/>
              </a:rPr>
              <a:t>n</a:t>
            </a:r>
            <a:r>
              <a:rPr lang="en-US" sz="1600" dirty="0">
                <a:latin typeface="+mn-lt"/>
              </a:rPr>
              <a:t>* (goal)</a:t>
            </a:r>
          </a:p>
        </p:txBody>
      </p:sp>
      <mc:AlternateContent xmlns:mc="http://schemas.openxmlformats.org/markup-compatibility/2006" xmlns:a14="http://schemas.microsoft.com/office/drawing/2010/main">
        <mc:Choice Requires="a14">
          <p:sp>
            <p:nvSpPr>
              <p:cNvPr id="15" name="Rectangle 14"/>
              <p:cNvSpPr/>
              <p:nvPr/>
            </p:nvSpPr>
            <p:spPr>
              <a:xfrm>
                <a:off x="1455484" y="2806899"/>
                <a:ext cx="255384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600" i="1" dirty="0" smtClean="0">
                              <a:latin typeface="Cambria Math" panose="02040503050406030204" pitchFamily="18" charset="0"/>
                            </a:rPr>
                          </m:ctrlPr>
                        </m:sSupPr>
                        <m:e>
                          <m:r>
                            <a:rPr lang="en-US" sz="1600" i="1" dirty="0">
                              <a:latin typeface="Cambria Math" panose="02040503050406030204" pitchFamily="18" charset="0"/>
                            </a:rPr>
                            <m:t>𝐶</m:t>
                          </m:r>
                        </m:e>
                        <m:sup>
                          <m:r>
                            <a:rPr lang="en-US" sz="1600" i="1" dirty="0">
                              <a:latin typeface="Cambria Math" panose="02040503050406030204" pitchFamily="18" charset="0"/>
                            </a:rPr>
                            <m:t>∗</m:t>
                          </m:r>
                        </m:sup>
                      </m:sSup>
                      <m:r>
                        <a:rPr lang="en-US" sz="1600" b="0" i="1" dirty="0" smtClean="0">
                          <a:latin typeface="Cambria Math" panose="02040503050406030204" pitchFamily="18" charset="0"/>
                        </a:rPr>
                        <m:t>=</m:t>
                      </m:r>
                      <m:r>
                        <a:rPr lang="en-US" sz="1600" i="1" dirty="0" smtClean="0">
                          <a:latin typeface="Cambria Math" panose="02040503050406030204" pitchFamily="18" charset="0"/>
                        </a:rPr>
                        <m:t>𝑓</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+ 0 </m:t>
                      </m:r>
                    </m:oMath>
                  </m:oMathPara>
                </a14:m>
                <a:endParaRPr lang="en-US" sz="1600" dirty="0"/>
              </a:p>
            </p:txBody>
          </p:sp>
        </mc:Choice>
        <mc:Fallback xmlns="">
          <p:sp>
            <p:nvSpPr>
              <p:cNvPr id="15" name="Rectangle 14"/>
              <p:cNvSpPr>
                <a:spLocks noRot="1" noChangeAspect="1" noMove="1" noResize="1" noEditPoints="1" noAdjustHandles="1" noChangeArrowheads="1" noChangeShapeType="1" noTextEdit="1"/>
              </p:cNvSpPr>
              <p:nvPr/>
            </p:nvSpPr>
            <p:spPr>
              <a:xfrm>
                <a:off x="1455484" y="2806899"/>
                <a:ext cx="2553841" cy="338554"/>
              </a:xfrm>
              <a:prstGeom prst="rect">
                <a:avLst/>
              </a:prstGeom>
              <a:blipFill>
                <a:blip r:embed="rId4"/>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5905796" y="2894699"/>
                <a:ext cx="1420965"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b="0" i="1" dirty="0" smtClean="0">
                          <a:latin typeface="Cambria Math" panose="02040503050406030204" pitchFamily="18" charset="0"/>
                          <a:sym typeface="Symbol"/>
                        </a:rPr>
                        <m:t>𝑓</m:t>
                      </m:r>
                      <m:r>
                        <a:rPr lang="en-US" sz="1600" b="0" i="1" dirty="0" smtClean="0">
                          <a:latin typeface="Cambria Math" panose="02040503050406030204" pitchFamily="18" charset="0"/>
                          <a:sym typeface="Symbol"/>
                        </a:rPr>
                        <m:t>(</m:t>
                      </m:r>
                      <m:sSup>
                        <m:sSupPr>
                          <m:ctrlPr>
                            <a:rPr lang="en-US" sz="1600" b="0" i="1" dirty="0" smtClean="0">
                              <a:latin typeface="Cambria Math" panose="02040503050406030204" pitchFamily="18" charset="0"/>
                              <a:sym typeface="Symbol"/>
                            </a:rPr>
                          </m:ctrlPr>
                        </m:sSupPr>
                        <m:e>
                          <m:r>
                            <a:rPr lang="en-US" sz="1600" b="0" i="1" dirty="0" smtClean="0">
                              <a:latin typeface="Cambria Math" panose="02040503050406030204" pitchFamily="18" charset="0"/>
                              <a:sym typeface="Symbol"/>
                            </a:rPr>
                            <m:t>𝑛</m:t>
                          </m:r>
                        </m:e>
                        <m:sup>
                          <m:r>
                            <a:rPr lang="en-US" sz="1600" b="0" i="1" dirty="0" smtClean="0">
                              <a:latin typeface="Cambria Math" panose="02040503050406030204" pitchFamily="18" charset="0"/>
                              <a:sym typeface="Symbol"/>
                            </a:rPr>
                            <m:t>∗</m:t>
                          </m:r>
                        </m:sup>
                      </m:sSup>
                      <m:r>
                        <a:rPr lang="en-US" sz="1600" b="0" i="1" dirty="0" smtClean="0">
                          <a:latin typeface="Cambria Math" panose="02040503050406030204" pitchFamily="18" charset="0"/>
                          <a:sym typeface="Symbol"/>
                        </a:rPr>
                        <m:t>)</m:t>
                      </m:r>
                      <m:r>
                        <a:rPr lang="en-US" sz="1600" i="1" dirty="0">
                          <a:latin typeface="Cambria Math" panose="02040503050406030204" pitchFamily="18" charset="0"/>
                        </a:rPr>
                        <m:t> </m:t>
                      </m:r>
                    </m:oMath>
                  </m:oMathPara>
                </a14:m>
                <a:endParaRPr lang="en-US" sz="1600" dirty="0"/>
              </a:p>
            </p:txBody>
          </p:sp>
        </mc:Choice>
        <mc:Fallback xmlns="">
          <p:sp>
            <p:nvSpPr>
              <p:cNvPr id="16" name="Rectangle 15"/>
              <p:cNvSpPr>
                <a:spLocks noRot="1" noChangeAspect="1" noMove="1" noResize="1" noEditPoints="1" noAdjustHandles="1" noChangeArrowheads="1" noChangeShapeType="1" noTextEdit="1"/>
              </p:cNvSpPr>
              <p:nvPr/>
            </p:nvSpPr>
            <p:spPr>
              <a:xfrm>
                <a:off x="5905796" y="2894699"/>
                <a:ext cx="1420965" cy="338554"/>
              </a:xfrm>
              <a:prstGeom prst="rect">
                <a:avLst/>
              </a:prstGeom>
              <a:blipFill>
                <a:blip r:embed="rId5"/>
                <a:stretch>
                  <a:fillRect b="-10909"/>
                </a:stretch>
              </a:blipFill>
            </p:spPr>
            <p:txBody>
              <a:bodyPr/>
              <a:lstStyle/>
              <a:p>
                <a:r>
                  <a:rPr lang="en-US">
                    <a:noFill/>
                  </a:rPr>
                  <a:t> </a:t>
                </a:r>
              </a:p>
            </p:txBody>
          </p:sp>
        </mc:Fallback>
      </mc:AlternateContent>
      <p:cxnSp>
        <p:nvCxnSpPr>
          <p:cNvPr id="18" name="Straight Connector 17"/>
          <p:cNvCxnSpPr>
            <a:stCxn id="9" idx="5"/>
          </p:cNvCxnSpPr>
          <p:nvPr/>
        </p:nvCxnSpPr>
        <p:spPr>
          <a:xfrm rot="16200000" flipH="1">
            <a:off x="5778079" y="3102390"/>
            <a:ext cx="643078" cy="64307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344957" y="3669268"/>
            <a:ext cx="22860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21" name="TextBox 20"/>
          <p:cNvSpPr txBox="1"/>
          <p:nvPr/>
        </p:nvSpPr>
        <p:spPr>
          <a:xfrm>
            <a:off x="4983660" y="3623445"/>
            <a:ext cx="1372492" cy="338554"/>
          </a:xfrm>
          <a:prstGeom prst="rect">
            <a:avLst/>
          </a:prstGeom>
          <a:noFill/>
        </p:spPr>
        <p:txBody>
          <a:bodyPr wrap="none" rtlCol="0">
            <a:spAutoFit/>
          </a:bodyPr>
          <a:lstStyle/>
          <a:p>
            <a:r>
              <a:rPr lang="en-US" sz="1600" i="1" dirty="0">
                <a:latin typeface="+mn-lt"/>
              </a:rPr>
              <a:t>n’ (other goal)</a:t>
            </a:r>
            <a:endParaRPr lang="en-US" sz="1600" dirty="0">
              <a:latin typeface="+mn-lt"/>
            </a:endParaRPr>
          </a:p>
        </p:txBody>
      </p:sp>
      <mc:AlternateContent xmlns:mc="http://schemas.openxmlformats.org/markup-compatibility/2006" xmlns:a14="http://schemas.microsoft.com/office/drawing/2010/main">
        <mc:Choice Requires="a14">
          <p:sp>
            <p:nvSpPr>
              <p:cNvPr id="23" name="Rectangle 22"/>
              <p:cNvSpPr/>
              <p:nvPr/>
            </p:nvSpPr>
            <p:spPr>
              <a:xfrm>
                <a:off x="5403032" y="3979804"/>
                <a:ext cx="2547813"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a:latin typeface="Cambria Math" panose="02040503050406030204" pitchFamily="18" charset="0"/>
                        </a:rPr>
                        <m:t>𝑓</m:t>
                      </m:r>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  </m:t>
                      </m:r>
                      <m:r>
                        <a:rPr lang="en-US" sz="1600" i="1" dirty="0">
                          <a:latin typeface="Cambria Math" panose="02040503050406030204" pitchFamily="18" charset="0"/>
                        </a:rPr>
                        <m:t>𝑔</m:t>
                      </m:r>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  </m:t>
                      </m:r>
                      <m:sSup>
                        <m:sSupPr>
                          <m:ctrlPr>
                            <a:rPr lang="en-US" sz="1600" b="0" i="1" dirty="0" smtClean="0">
                              <a:latin typeface="Cambria Math" panose="02040503050406030204" pitchFamily="18" charset="0"/>
                              <a:sym typeface="Symbol"/>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r>
                        <a:rPr lang="en-US" sz="1600" i="1" dirty="0">
                          <a:latin typeface="Cambria Math" panose="02040503050406030204" pitchFamily="18" charset="0"/>
                        </a:rPr>
                        <m:t> </m:t>
                      </m:r>
                    </m:oMath>
                  </m:oMathPara>
                </a14:m>
                <a:endParaRPr lang="en-US" sz="1600" dirty="0"/>
              </a:p>
            </p:txBody>
          </p:sp>
        </mc:Choice>
        <mc:Fallback xmlns="">
          <p:sp>
            <p:nvSpPr>
              <p:cNvPr id="23" name="Rectangle 22"/>
              <p:cNvSpPr>
                <a:spLocks noRot="1" noChangeAspect="1" noMove="1" noResize="1" noEditPoints="1" noAdjustHandles="1" noChangeArrowheads="1" noChangeShapeType="1" noTextEdit="1"/>
              </p:cNvSpPr>
              <p:nvPr/>
            </p:nvSpPr>
            <p:spPr>
              <a:xfrm>
                <a:off x="5403032" y="3979804"/>
                <a:ext cx="2547813" cy="338554"/>
              </a:xfrm>
              <a:prstGeom prst="rect">
                <a:avLst/>
              </a:prstGeom>
              <a:blipFill>
                <a:blip r:embed="rId6"/>
                <a:stretch>
                  <a:fillRect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356A35BE-A8E7-45DA-8EFF-A8AA655CE1F8}"/>
                  </a:ext>
                </a:extLst>
              </p:cNvPr>
              <p:cNvSpPr/>
              <p:nvPr/>
            </p:nvSpPr>
            <p:spPr>
              <a:xfrm>
                <a:off x="6252545" y="843241"/>
                <a:ext cx="191411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h</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m:t>
                      </m:r>
                    </m:oMath>
                  </m:oMathPara>
                </a14:m>
                <a:endParaRPr lang="en-US" sz="1400" dirty="0"/>
              </a:p>
            </p:txBody>
          </p:sp>
        </mc:Choice>
        <mc:Fallback xmlns="">
          <p:sp>
            <p:nvSpPr>
              <p:cNvPr id="17" name="Rectangle 16">
                <a:extLst>
                  <a:ext uri="{FF2B5EF4-FFF2-40B4-BE49-F238E27FC236}">
                    <a16:creationId xmlns:a16="http://schemas.microsoft.com/office/drawing/2014/main" id="{356A35BE-A8E7-45DA-8EFF-A8AA655CE1F8}"/>
                  </a:ext>
                </a:extLst>
              </p:cNvPr>
              <p:cNvSpPr>
                <a:spLocks noRot="1" noChangeAspect="1" noMove="1" noResize="1" noEditPoints="1" noAdjustHandles="1" noChangeArrowheads="1" noChangeShapeType="1" noTextEdit="1"/>
              </p:cNvSpPr>
              <p:nvPr/>
            </p:nvSpPr>
            <p:spPr>
              <a:xfrm>
                <a:off x="6252545" y="843241"/>
                <a:ext cx="1914114" cy="307777"/>
              </a:xfrm>
              <a:prstGeom prst="rect">
                <a:avLst/>
              </a:prstGeom>
              <a:blipFill>
                <a:blip r:embed="rId7"/>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7159086-AB07-4054-9B2F-7B26EEA586BE}"/>
                  </a:ext>
                </a:extLst>
              </p:cNvPr>
              <p:cNvSpPr txBox="1"/>
              <p:nvPr/>
            </p:nvSpPr>
            <p:spPr>
              <a:xfrm>
                <a:off x="5798721" y="1185494"/>
                <a:ext cx="259655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sSup>
                        <m:sSupPr>
                          <m:ctrlPr>
                            <a:rPr lang="en-US" sz="1400" b="0" i="1" dirty="0" smtClean="0">
                              <a:latin typeface="Cambria Math" panose="02040503050406030204" pitchFamily="18" charset="0"/>
                            </a:rPr>
                          </m:ctrlPr>
                        </m:sSupPr>
                        <m:e>
                          <m:r>
                            <a:rPr lang="en-US" sz="1400" i="1" dirty="0" smtClean="0">
                              <a:latin typeface="Cambria Math" panose="02040503050406030204" pitchFamily="18" charset="0"/>
                            </a:rPr>
                            <m:t>𝑛</m:t>
                          </m:r>
                        </m:e>
                        <m:sup>
                          <m:r>
                            <a:rPr lang="en-US" sz="1400" b="0" i="1" dirty="0" smtClean="0">
                              <a:latin typeface="Cambria Math" panose="02040503050406030204" pitchFamily="18" charset="0"/>
                            </a:rPr>
                            <m:t>∗</m:t>
                          </m:r>
                        </m:sup>
                      </m:sSup>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+0</m:t>
                      </m:r>
                    </m:oMath>
                  </m:oMathPara>
                </a14:m>
                <a:endParaRPr lang="en-US" sz="1400" dirty="0"/>
              </a:p>
            </p:txBody>
          </p:sp>
        </mc:Choice>
        <mc:Fallback xmlns="">
          <p:sp>
            <p:nvSpPr>
              <p:cNvPr id="19" name="TextBox 18">
                <a:extLst>
                  <a:ext uri="{FF2B5EF4-FFF2-40B4-BE49-F238E27FC236}">
                    <a16:creationId xmlns:a16="http://schemas.microsoft.com/office/drawing/2014/main" id="{A7159086-AB07-4054-9B2F-7B26EEA586BE}"/>
                  </a:ext>
                </a:extLst>
              </p:cNvPr>
              <p:cNvSpPr txBox="1">
                <a:spLocks noRot="1" noChangeAspect="1" noMove="1" noResize="1" noEditPoints="1" noAdjustHandles="1" noChangeArrowheads="1" noChangeShapeType="1" noTextEdit="1"/>
              </p:cNvSpPr>
              <p:nvPr/>
            </p:nvSpPr>
            <p:spPr>
              <a:xfrm>
                <a:off x="5798721" y="1185494"/>
                <a:ext cx="2596550" cy="307777"/>
              </a:xfrm>
              <a:prstGeom prst="rect">
                <a:avLst/>
              </a:prstGeom>
              <a:blipFill>
                <a:blip r:embed="rId8"/>
                <a:stretch>
                  <a:fillRect b="-588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16A10A8-775A-418B-846A-46FB9DACAB82}"/>
              </a:ext>
            </a:extLst>
          </p:cNvPr>
          <p:cNvSpPr txBox="1"/>
          <p:nvPr/>
        </p:nvSpPr>
        <p:spPr>
          <a:xfrm>
            <a:off x="5118949" y="1176552"/>
            <a:ext cx="1287340" cy="307777"/>
          </a:xfrm>
          <a:prstGeom prst="rect">
            <a:avLst/>
          </a:prstGeom>
          <a:noFill/>
        </p:spPr>
        <p:txBody>
          <a:bodyPr wrap="none" rtlCol="0">
            <a:spAutoFit/>
          </a:bodyPr>
          <a:lstStyle/>
          <a:p>
            <a:r>
              <a:rPr lang="en-US" sz="1400" dirty="0"/>
              <a:t>For goal states: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AFA438-DB26-49E6-9AB9-C615E5BB9BDA}"/>
                  </a:ext>
                </a:extLst>
              </p:cNvPr>
              <p:cNvSpPr txBox="1"/>
              <p:nvPr/>
            </p:nvSpPr>
            <p:spPr>
              <a:xfrm>
                <a:off x="5924139" y="2556344"/>
                <a:ext cx="2517420" cy="338554"/>
              </a:xfrm>
              <a:prstGeom prst="rect">
                <a:avLst/>
              </a:prstGeom>
              <a:noFill/>
            </p:spPr>
            <p:txBody>
              <a:bodyPr wrap="none" rtlCol="0">
                <a:spAutoFit/>
              </a:bodyPr>
              <a:lstStyle/>
              <a:p>
                <a:r>
                  <a:rPr lang="en-US" sz="1600" dirty="0"/>
                  <a:t>Any unexplored node </a:t>
                </a:r>
                <a14:m>
                  <m:oMath xmlns:m="http://schemas.openxmlformats.org/officeDocument/2006/math">
                    <m:r>
                      <a:rPr lang="en-US" sz="1600" i="1" dirty="0" smtClean="0">
                        <a:latin typeface="Cambria Math" panose="02040503050406030204" pitchFamily="18" charset="0"/>
                      </a:rPr>
                      <m:t>𝑛</m:t>
                    </m:r>
                  </m:oMath>
                </a14:m>
                <a:r>
                  <a:rPr lang="en-US" sz="1600" dirty="0"/>
                  <a:t> has:</a:t>
                </a:r>
              </a:p>
            </p:txBody>
          </p:sp>
        </mc:Choice>
        <mc:Fallback xmlns="">
          <p:sp>
            <p:nvSpPr>
              <p:cNvPr id="7" name="TextBox 6">
                <a:extLst>
                  <a:ext uri="{FF2B5EF4-FFF2-40B4-BE49-F238E27FC236}">
                    <a16:creationId xmlns:a16="http://schemas.microsoft.com/office/drawing/2014/main" id="{1CAFA438-DB26-49E6-9AB9-C615E5BB9BDA}"/>
                  </a:ext>
                </a:extLst>
              </p:cNvPr>
              <p:cNvSpPr txBox="1">
                <a:spLocks noRot="1" noChangeAspect="1" noMove="1" noResize="1" noEditPoints="1" noAdjustHandles="1" noChangeArrowheads="1" noChangeShapeType="1" noTextEdit="1"/>
              </p:cNvSpPr>
              <p:nvPr/>
            </p:nvSpPr>
            <p:spPr>
              <a:xfrm>
                <a:off x="5924139" y="2556344"/>
                <a:ext cx="2517420" cy="338554"/>
              </a:xfrm>
              <a:prstGeom prst="rect">
                <a:avLst/>
              </a:prstGeom>
              <a:blipFill>
                <a:blip r:embed="rId9"/>
                <a:stretch>
                  <a:fillRect l="-1453" t="-5357" r="-242" b="-21429"/>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6FF398BE-4CE1-4864-9587-E5636F0F5841}"/>
              </a:ext>
            </a:extLst>
          </p:cNvPr>
          <p:cNvSpPr/>
          <p:nvPr/>
        </p:nvSpPr>
        <p:spPr>
          <a:xfrm>
            <a:off x="5029200" y="685801"/>
            <a:ext cx="3366071" cy="85830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20" grpId="0" animBg="1"/>
      <p:bldP spid="21" grpId="0"/>
      <p:bldP spid="21" grpId="1"/>
      <p:bldP spid="2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Guarantees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A* is </a:t>
                </a:r>
                <a:r>
                  <a:rPr lang="en-US" b="1" dirty="0">
                    <a:solidFill>
                      <a:srgbClr val="FF0000"/>
                    </a:solidFill>
                  </a:rPr>
                  <a:t>optimally efficient </a:t>
                </a:r>
              </a:p>
              <a:p>
                <a:pPr lvl="1"/>
                <a:endParaRPr lang="en-US" dirty="0"/>
              </a:p>
              <a:p>
                <a:pPr marL="685800" lvl="1" indent="-342900">
                  <a:buFont typeface="+mj-lt"/>
                  <a:buAutoNum type="alphaLcPeriod"/>
                </a:pPr>
                <a:r>
                  <a:rPr lang="en-US" dirty="0"/>
                  <a:t>No other tree-based search algorithm that uses the same heuristic can expand fewer nodes and still be guaranteed to find the optimal solution.</a:t>
                </a:r>
              </a:p>
              <a:p>
                <a:pPr marL="685800" lvl="1" indent="-342900">
                  <a:buFont typeface="+mj-lt"/>
                  <a:buAutoNum type="alphaLcPeriod"/>
                </a:pPr>
                <a:endParaRPr lang="en-US" dirty="0"/>
              </a:p>
              <a:p>
                <a:pPr marL="685800" lvl="1" indent="-342900">
                  <a:buFont typeface="+mj-lt"/>
                  <a:buAutoNum type="alphaLcPeriod"/>
                </a:pPr>
                <a:r>
                  <a:rPr lang="en-US" dirty="0"/>
                  <a:t>Any algorithm that does not expand all nodes with</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&lt; </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𝐶</m:t>
                        </m:r>
                      </m:e>
                      <m:sup>
                        <m:r>
                          <a:rPr lang="en-US" b="0" i="1" dirty="0" smtClean="0">
                            <a:latin typeface="Cambria Math" panose="02040503050406030204" pitchFamily="18" charset="0"/>
                          </a:rPr>
                          <m:t>∗</m:t>
                        </m:r>
                      </m:sup>
                    </m:sSup>
                    <m:r>
                      <a:rPr lang="en-US" i="1" dirty="0" smtClean="0">
                        <a:latin typeface="Cambria Math" panose="02040503050406030204" pitchFamily="18" charset="0"/>
                      </a:rPr>
                      <m:t> </m:t>
                    </m:r>
                  </m:oMath>
                </a14:m>
                <a:r>
                  <a:rPr lang="en-US" dirty="0"/>
                  <a:t>(the lowest cost of going to a goal node) cannot be optimal. It risks missing the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27" t="-1541" r="-618"/>
                </a:stretch>
              </a:blipFill>
            </p:spPr>
            <p:txBody>
              <a:bodyPr/>
              <a:lstStyle/>
              <a:p>
                <a:r>
                  <a:rPr lang="en-US">
                    <a:noFill/>
                  </a:rPr>
                  <a:t> </a:t>
                </a:r>
              </a:p>
            </p:txBody>
          </p:sp>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Properties of A*</a:t>
            </a:r>
          </a:p>
        </p:txBody>
      </p:sp>
      <mc:AlternateContent xmlns:mc="http://schemas.openxmlformats.org/markup-compatibility/2006" xmlns:a14="http://schemas.microsoft.com/office/drawing/2010/main">
        <mc:Choice Requires="a14">
          <p:sp>
            <p:nvSpPr>
              <p:cNvPr id="27651" name="Rectangle 3"/>
              <p:cNvSpPr>
                <a:spLocks noGrp="1" noChangeArrowheads="1"/>
              </p:cNvSpPr>
              <p:nvPr>
                <p:ph idx="1"/>
              </p:nvPr>
            </p:nvSpPr>
            <p:spPr/>
            <p:txBody>
              <a:bodyPr>
                <a:normAutofit lnSpcReduction="10000"/>
              </a:bodyPr>
              <a:lstStyle/>
              <a:p>
                <a:r>
                  <a:rPr lang="en-US" sz="2400" b="1" dirty="0">
                    <a:solidFill>
                      <a:srgbClr val="FF0000"/>
                    </a:solidFill>
                  </a:rPr>
                  <a:t>Complete?</a:t>
                </a:r>
              </a:p>
              <a:p>
                <a:pPr lvl="1">
                  <a:buNone/>
                </a:pPr>
                <a:r>
                  <a:rPr lang="en-US" sz="2400" dirty="0"/>
                  <a:t>Yes</a:t>
                </a:r>
              </a:p>
              <a:p>
                <a:endParaRPr lang="en-US" sz="2400" b="1" dirty="0">
                  <a:solidFill>
                    <a:srgbClr val="CC0099"/>
                  </a:solidFill>
                </a:endParaRPr>
              </a:p>
              <a:p>
                <a:r>
                  <a:rPr lang="en-US" sz="2400" b="1" dirty="0">
                    <a:solidFill>
                      <a:srgbClr val="FF0000"/>
                    </a:solidFill>
                  </a:rPr>
                  <a:t>Optimal?</a:t>
                </a:r>
              </a:p>
              <a:p>
                <a:pPr lvl="1">
                  <a:buNone/>
                </a:pPr>
                <a:r>
                  <a:rPr lang="en-US" sz="2400" dirty="0"/>
                  <a:t>Yes</a:t>
                </a:r>
              </a:p>
              <a:p>
                <a:endParaRPr lang="en-US" sz="2400" b="1" dirty="0">
                  <a:solidFill>
                    <a:srgbClr val="CC0099"/>
                  </a:solidFill>
                </a:endParaRPr>
              </a:p>
              <a:p>
                <a:r>
                  <a:rPr lang="en-US" sz="2400" b="1" dirty="0">
                    <a:solidFill>
                      <a:srgbClr val="FF0000"/>
                    </a:solidFill>
                  </a:rPr>
                  <a:t>Time?</a:t>
                </a:r>
              </a:p>
              <a:p>
                <a:pPr lvl="1">
                  <a:buNone/>
                </a:pPr>
                <a:r>
                  <a:rPr lang="en-US" sz="2400" dirty="0"/>
                  <a:t>Number of nodes for which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𝐶</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 </m:t>
                    </m:r>
                  </m:oMath>
                </a14:m>
                <a:r>
                  <a:rPr lang="en-US" sz="2400" dirty="0"/>
                  <a:t>(exponential)</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27651" name="Rectangle 3"/>
              <p:cNvSpPr>
                <a:spLocks noGrp="1" noRot="1" noChangeAspect="1" noMove="1" noResize="1" noEditPoints="1" noAdjustHandles="1" noChangeArrowheads="1" noChangeShapeType="1" noTextEdit="1"/>
              </p:cNvSpPr>
              <p:nvPr>
                <p:ph idx="1"/>
              </p:nvPr>
            </p:nvSpPr>
            <p:spPr>
              <a:blipFill>
                <a:blip r:embed="rId3"/>
                <a:stretch>
                  <a:fillRect l="-1005" t="-2661"/>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65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65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65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65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651">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65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bldLvl="2"/>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Designing heuristic functions</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idx="1"/>
              </p:nvPr>
            </p:nvSpPr>
            <p:spPr>
              <a:xfrm>
                <a:off x="628650" y="1371600"/>
                <a:ext cx="7886700" cy="5121274"/>
              </a:xfrm>
            </p:spPr>
            <p:txBody>
              <a:bodyPr>
                <a:normAutofit/>
              </a:bodyPr>
              <a:lstStyle/>
              <a:p>
                <a:pPr marL="0" indent="0">
                  <a:buNone/>
                </a:pPr>
                <a:r>
                  <a:rPr lang="en-US" sz="2000" dirty="0"/>
                  <a:t>Heuristics for the 8-puzzle</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number of misplaced tiles</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total Manhattan distance (number of squares from desired location of each tile)</a:t>
                </a:r>
                <a:br>
                  <a:rPr lang="en-US" sz="2000" dirty="0"/>
                </a:br>
                <a:endParaRPr lang="en-US" sz="2000" dirty="0"/>
              </a:p>
              <a:p>
                <a:pPr>
                  <a:buFontTx/>
                  <a:buNone/>
                </a:pPr>
                <a:endParaRPr lang="en-US" sz="2000" dirty="0"/>
              </a:p>
              <a:p>
                <a:pPr>
                  <a:buFontTx/>
                  <a:buNone/>
                </a:pPr>
                <a:endParaRPr lang="en-US" sz="2000" dirty="0"/>
              </a:p>
              <a:p>
                <a:pPr>
                  <a:buFontTx/>
                  <a:buNone/>
                </a:pPr>
                <a:endParaRPr lang="en-US" sz="2000" dirty="0"/>
              </a:p>
              <a:p>
                <a:pPr lvl="1" algn="ctr">
                  <a:buNone/>
                </a:pPr>
                <a:endParaRPr lang="en-US" sz="2000" dirty="0"/>
              </a:p>
              <a:p>
                <a:pPr lvl="1" algn="ctr">
                  <a:buNone/>
                </a:pPr>
                <a:br>
                  <a:rPr lang="en-US" sz="2000" dirty="0"/>
                </a:br>
                <a:endParaRPr lang="en-US" sz="2000" dirty="0"/>
              </a:p>
              <a:p>
                <a:pPr lvl="1" algn="ct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pPr lvl="1" algn="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3+1+2+2+2+3+3+2 = 18</m:t>
                      </m:r>
                    </m:oMath>
                  </m:oMathPara>
                </a14:m>
                <a:endParaRPr lang="en-US" sz="2000" dirty="0"/>
              </a:p>
              <a:p>
                <a:pPr marL="0" indent="0">
                  <a:buNone/>
                </a:pPr>
                <a:endParaRPr lang="en-US" sz="2000" dirty="0"/>
              </a:p>
              <a:p>
                <a:pPr marL="0" indent="0">
                  <a:buNone/>
                </a:pPr>
                <a:r>
                  <a:rPr lang="en-US" sz="2000" dirty="0"/>
                  <a:t>Are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oMath>
                </a14:m>
                <a:r>
                  <a:rPr lang="en-US" sz="2000" baseline="-25000" dirty="0"/>
                  <a:t> </a:t>
                </a:r>
                <a:r>
                  <a:rPr lang="en-US" sz="2000" dirty="0"/>
                  <a:t>and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oMath>
                </a14:m>
                <a:r>
                  <a:rPr lang="en-US" sz="2000" baseline="-25000" dirty="0"/>
                  <a:t> </a:t>
                </a:r>
                <a:r>
                  <a:rPr lang="en-US" sz="2000" dirty="0"/>
                  <a:t>admissible?</a:t>
                </a:r>
              </a:p>
            </p:txBody>
          </p:sp>
        </mc:Choice>
        <mc:Fallback xmlns="">
          <p:sp>
            <p:nvSpPr>
              <p:cNvPr id="28675" name="Rectangle 3"/>
              <p:cNvSpPr>
                <a:spLocks noGrp="1" noRot="1" noChangeAspect="1" noMove="1" noResize="1" noEditPoints="1" noAdjustHandles="1" noChangeArrowheads="1" noChangeShapeType="1" noTextEdit="1"/>
              </p:cNvSpPr>
              <p:nvPr>
                <p:ph idx="1"/>
              </p:nvPr>
            </p:nvSpPr>
            <p:spPr>
              <a:xfrm>
                <a:off x="628650" y="1371600"/>
                <a:ext cx="7886700" cy="5121274"/>
              </a:xfrm>
              <a:blipFill>
                <a:blip r:embed="rId3"/>
                <a:stretch>
                  <a:fillRect l="-773" t="-1190"/>
                </a:stretch>
              </a:blipFill>
            </p:spPr>
            <p:txBody>
              <a:bodyPr/>
              <a:lstStyle/>
              <a:p>
                <a:r>
                  <a:rPr lang="en-US">
                    <a:noFill/>
                  </a:rPr>
                  <a:t> </a:t>
                </a:r>
              </a:p>
            </p:txBody>
          </p:sp>
        </mc:Fallback>
      </mc:AlternateContent>
      <p:pic>
        <p:nvPicPr>
          <p:cNvPr id="28677" name="Picture 5" descr="8puzzle"/>
          <p:cNvPicPr>
            <a:picLocks noChangeAspect="1" noChangeArrowheads="1"/>
          </p:cNvPicPr>
          <p:nvPr/>
        </p:nvPicPr>
        <p:blipFill>
          <a:blip r:embed="rId4" cstate="print"/>
          <a:srcRect/>
          <a:stretch>
            <a:fillRect/>
          </a:stretch>
        </p:blipFill>
        <p:spPr bwMode="auto">
          <a:xfrm>
            <a:off x="2286000" y="2714625"/>
            <a:ext cx="4257675" cy="2162175"/>
          </a:xfrm>
          <a:prstGeom prst="rect">
            <a:avLst/>
          </a:prstGeom>
          <a:noFill/>
        </p:spPr>
      </p:pic>
      <p:sp>
        <p:nvSpPr>
          <p:cNvPr id="2" name="Speech Bubble: Oval 1">
            <a:extLst>
              <a:ext uri="{FF2B5EF4-FFF2-40B4-BE49-F238E27FC236}">
                <a16:creationId xmlns:a16="http://schemas.microsoft.com/office/drawing/2014/main" id="{FD045406-1F84-4E3F-86E8-5D2BF0DAD9FB}"/>
              </a:ext>
            </a:extLst>
          </p:cNvPr>
          <p:cNvSpPr/>
          <p:nvPr/>
        </p:nvSpPr>
        <p:spPr>
          <a:xfrm>
            <a:off x="3619500" y="5791200"/>
            <a:ext cx="1905000" cy="625474"/>
          </a:xfrm>
          <a:prstGeom prst="wedgeEllipseCallout">
            <a:avLst>
              <a:gd name="adj1" fmla="val -93068"/>
              <a:gd name="adj2" fmla="val -944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 needs to move 3 positions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7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675">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67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675">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67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7DB00C61-76E1-4F5C-9775-E3ED9E739797}"/>
              </a:ext>
            </a:extLst>
          </p:cNvPr>
          <p:cNvPicPr>
            <a:picLocks noChangeAspect="1" noChangeArrowheads="1"/>
          </p:cNvPicPr>
          <p:nvPr/>
        </p:nvPicPr>
        <p:blipFill>
          <a:blip r:embed="rId3" cstate="print"/>
          <a:srcRect/>
          <a:stretch>
            <a:fillRect/>
          </a:stretch>
        </p:blipFill>
        <p:spPr bwMode="auto">
          <a:xfrm>
            <a:off x="1295400" y="1398809"/>
            <a:ext cx="5894042" cy="2807934"/>
          </a:xfrm>
          <a:prstGeom prst="rect">
            <a:avLst/>
          </a:prstGeom>
          <a:noFill/>
          <a:ln w="9525">
            <a:noFill/>
            <a:miter lim="800000"/>
            <a:headEnd/>
            <a:tailEnd/>
          </a:ln>
        </p:spPr>
      </p:pic>
      <p:sp>
        <p:nvSpPr>
          <p:cNvPr id="6146" name="Rectangle 2"/>
          <p:cNvSpPr>
            <a:spLocks noGrp="1" noChangeArrowheads="1"/>
          </p:cNvSpPr>
          <p:nvPr>
            <p:ph type="title"/>
          </p:nvPr>
        </p:nvSpPr>
        <p:spPr>
          <a:xfrm>
            <a:off x="457200" y="352231"/>
            <a:ext cx="8229600" cy="1143000"/>
          </a:xfrm>
        </p:spPr>
        <p:txBody>
          <a:bodyPr/>
          <a:lstStyle/>
          <a:p>
            <a:r>
              <a:rPr lang="en-US" dirty="0"/>
              <a:t>Example: Vacuum world</a:t>
            </a:r>
          </a:p>
        </p:txBody>
      </p:sp>
      <mc:AlternateContent xmlns:mc="http://schemas.openxmlformats.org/markup-compatibility/2006" xmlns:a14="http://schemas.microsoft.com/office/drawing/2010/main">
        <mc:Choice Requires="a14">
          <p:sp>
            <p:nvSpPr>
              <p:cNvPr id="6147" name="Rectangle 3"/>
              <p:cNvSpPr>
                <a:spLocks noGrp="1" noChangeArrowheads="1"/>
              </p:cNvSpPr>
              <p:nvPr>
                <p:ph idx="1"/>
              </p:nvPr>
            </p:nvSpPr>
            <p:spPr>
              <a:xfrm>
                <a:off x="457200" y="4234621"/>
                <a:ext cx="8448907" cy="2394779"/>
              </a:xfrm>
            </p:spPr>
            <p:txBody>
              <a:bodyPr>
                <a:normAutofit fontScale="92500" lnSpcReduction="10000"/>
              </a:bodyPr>
              <a:lstStyle/>
              <a:p>
                <a:r>
                  <a:rPr lang="en-US" sz="2400" b="1" dirty="0">
                    <a:solidFill>
                      <a:srgbClr val="FF0000"/>
                    </a:solidFill>
                  </a:rPr>
                  <a:t>Initial State: </a:t>
                </a:r>
                <a:r>
                  <a:rPr lang="en-US" sz="2000" dirty="0"/>
                  <a:t>Defined by agent location and dirt location.</a:t>
                </a:r>
                <a:endParaRPr lang="en-US" sz="2000" b="1" dirty="0">
                  <a:solidFill>
                    <a:srgbClr val="FF0000"/>
                  </a:solidFill>
                </a:endParaRPr>
              </a:p>
              <a:p>
                <a:r>
                  <a:rPr lang="en-US" sz="2400" b="1" dirty="0">
                    <a:solidFill>
                      <a:srgbClr val="FF0000"/>
                    </a:solidFill>
                  </a:rPr>
                  <a:t>Actions: </a:t>
                </a:r>
                <a:r>
                  <a:rPr lang="en-US" sz="2000" dirty="0"/>
                  <a:t>Left, right, suck</a:t>
                </a:r>
                <a:endParaRPr lang="en-US" sz="2400" b="1" dirty="0">
                  <a:solidFill>
                    <a:srgbClr val="FF0000"/>
                  </a:solidFill>
                </a:endParaRPr>
              </a:p>
              <a:p>
                <a:r>
                  <a:rPr lang="en-US" sz="2400" b="1" dirty="0">
                    <a:solidFill>
                      <a:srgbClr val="FF0000"/>
                    </a:solidFill>
                  </a:rPr>
                  <a:t>Transition model and states</a:t>
                </a:r>
              </a:p>
              <a:p>
                <a:pPr lvl="1"/>
                <a:r>
                  <a:rPr lang="en-US" sz="2000" dirty="0"/>
                  <a:t>There are 8 possible atomic states of the system. </a:t>
                </a:r>
              </a:p>
              <a:p>
                <a:pPr lvl="1"/>
                <a:r>
                  <a:rPr lang="en-US" sz="2000" dirty="0"/>
                  <a:t>Why is the number of states for </a:t>
                </a:r>
                <a:r>
                  <a:rPr lang="en-US" sz="2000" i="1" dirty="0"/>
                  <a:t>n</a:t>
                </a:r>
                <a:r>
                  <a:rPr lang="en-US" sz="2000" dirty="0"/>
                  <a:t> possible locations  </a:t>
                </a:r>
                <a14:m>
                  <m:oMath xmlns:m="http://schemas.openxmlformats.org/officeDocument/2006/math">
                    <m:r>
                      <a:rPr lang="en-US" sz="2000" b="0" i="1" smtClean="0">
                        <a:latin typeface="Cambria Math" panose="02040503050406030204" pitchFamily="18" charset="0"/>
                      </a:rPr>
                      <m:t>𝑛</m:t>
                    </m:r>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2</m:t>
                            </m:r>
                          </m:e>
                          <m:sup>
                            <m:r>
                              <a:rPr lang="en-US" sz="2000" b="0" i="1" smtClean="0">
                                <a:latin typeface="Cambria Math" panose="02040503050406030204" pitchFamily="18" charset="0"/>
                              </a:rPr>
                              <m:t>𝑛</m:t>
                            </m:r>
                          </m:sup>
                        </m:sSup>
                      </m:e>
                    </m:d>
                  </m:oMath>
                </a14:m>
                <a:r>
                  <a:rPr lang="en-US" sz="2000" dirty="0"/>
                  <a:t>?</a:t>
                </a:r>
              </a:p>
              <a:p>
                <a:r>
                  <a:rPr lang="en-US" sz="2300" b="1" dirty="0">
                    <a:solidFill>
                      <a:srgbClr val="FF0000"/>
                    </a:solidFill>
                  </a:rPr>
                  <a:t>Goal state: </a:t>
                </a:r>
                <a:r>
                  <a:rPr lang="en-US" sz="2300" dirty="0"/>
                  <a:t>All locations are clean.</a:t>
                </a:r>
                <a:endParaRPr lang="en-US" sz="2300" b="1" dirty="0">
                  <a:solidFill>
                    <a:srgbClr val="FF0000"/>
                  </a:solidFill>
                </a:endParaRPr>
              </a:p>
              <a:p>
                <a:r>
                  <a:rPr lang="en-US" sz="2300" b="1" dirty="0">
                    <a:solidFill>
                      <a:srgbClr val="FF0000"/>
                    </a:solidFill>
                  </a:rPr>
                  <a:t>Path cost: </a:t>
                </a:r>
                <a:r>
                  <a:rPr lang="en-US" sz="2000" dirty="0"/>
                  <a:t>E.g., number if actions</a:t>
                </a:r>
              </a:p>
              <a:p>
                <a:endParaRPr lang="en-US" sz="2400" dirty="0"/>
              </a:p>
            </p:txBody>
          </p:sp>
        </mc:Choice>
        <mc:Fallback xmlns="">
          <p:sp>
            <p:nvSpPr>
              <p:cNvPr id="6147" name="Rectangle 3"/>
              <p:cNvSpPr>
                <a:spLocks noGrp="1" noRot="1" noChangeAspect="1" noMove="1" noResize="1" noEditPoints="1" noAdjustHandles="1" noChangeArrowheads="1" noChangeShapeType="1" noTextEdit="1"/>
              </p:cNvSpPr>
              <p:nvPr>
                <p:ph idx="1"/>
              </p:nvPr>
            </p:nvSpPr>
            <p:spPr>
              <a:xfrm>
                <a:off x="457200" y="4234621"/>
                <a:ext cx="8448907" cy="2394779"/>
              </a:xfrm>
              <a:blipFill>
                <a:blip r:embed="rId4"/>
                <a:stretch>
                  <a:fillRect l="-794" t="-4326" b="-4580"/>
                </a:stretch>
              </a:blipFill>
            </p:spPr>
            <p:txBody>
              <a:bodyPr/>
              <a:lstStyle/>
              <a:p>
                <a:r>
                  <a:rPr lang="en-US">
                    <a:noFill/>
                  </a:rPr>
                  <a:t> </a:t>
                </a:r>
              </a:p>
            </p:txBody>
          </p:sp>
        </mc:Fallback>
      </mc:AlternateContent>
      <p:pic>
        <p:nvPicPr>
          <p:cNvPr id="6" name="Picture 4" descr="vacuum2-environment"/>
          <p:cNvPicPr>
            <a:picLocks noChangeAspect="1" noChangeArrowheads="1"/>
          </p:cNvPicPr>
          <p:nvPr/>
        </p:nvPicPr>
        <p:blipFill>
          <a:blip r:embed="rId5" cstate="print"/>
          <a:srcRect/>
          <a:stretch>
            <a:fillRect/>
          </a:stretch>
        </p:blipFill>
        <p:spPr bwMode="auto">
          <a:xfrm>
            <a:off x="6172200" y="685800"/>
            <a:ext cx="1866900" cy="955158"/>
          </a:xfrm>
          <a:prstGeom prst="rect">
            <a:avLst/>
          </a:prstGeom>
          <a:noFill/>
        </p:spPr>
      </p:pic>
      <p:sp>
        <p:nvSpPr>
          <p:cNvPr id="2" name="Rectangle 1">
            <a:extLst>
              <a:ext uri="{FF2B5EF4-FFF2-40B4-BE49-F238E27FC236}">
                <a16:creationId xmlns:a16="http://schemas.microsoft.com/office/drawing/2014/main" id="{97F4CACD-9913-48F7-9C59-F69D6F28DB24}"/>
              </a:ext>
            </a:extLst>
          </p:cNvPr>
          <p:cNvSpPr/>
          <p:nvPr/>
        </p:nvSpPr>
        <p:spPr>
          <a:xfrm>
            <a:off x="3124200" y="3352800"/>
            <a:ext cx="2209800" cy="5334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54DA0C8D-BFCA-4641-A774-A2D21D63B506}"/>
              </a:ext>
            </a:extLst>
          </p:cNvPr>
          <p:cNvSpPr txBox="1"/>
          <p:nvPr/>
        </p:nvSpPr>
        <p:spPr>
          <a:xfrm>
            <a:off x="1589342" y="3481556"/>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9" name="TextBox 8">
            <a:extLst>
              <a:ext uri="{FF2B5EF4-FFF2-40B4-BE49-F238E27FC236}">
                <a16:creationId xmlns:a16="http://schemas.microsoft.com/office/drawing/2014/main" id="{9912DB9D-3668-43DE-997C-42B87B79392C}"/>
              </a:ext>
            </a:extLst>
          </p:cNvPr>
          <p:cNvSpPr txBox="1"/>
          <p:nvPr/>
        </p:nvSpPr>
        <p:spPr>
          <a:xfrm>
            <a:off x="990600" y="1409291"/>
            <a:ext cx="1447800" cy="369332"/>
          </a:xfrm>
          <a:prstGeom prst="rect">
            <a:avLst/>
          </a:prstGeom>
          <a:noFill/>
        </p:spPr>
        <p:txBody>
          <a:bodyPr wrap="square">
            <a:spAutoFit/>
          </a:bodyPr>
          <a:lstStyle/>
          <a:p>
            <a:r>
              <a:rPr lang="en-US" b="1" dirty="0"/>
              <a:t>State Space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4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Heuristics from relaxed problems</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4351338"/>
              </a:xfrm>
            </p:spPr>
            <p:txBody>
              <a:bodyPr>
                <a:normAutofit/>
              </a:bodyPr>
              <a:lstStyle/>
              <a:p>
                <a:r>
                  <a:rPr lang="en-US" sz="2000" dirty="0"/>
                  <a:t>A problem with fewer restrictions on the actions is called a relaxed problem.</a:t>
                </a:r>
              </a:p>
              <a:p>
                <a:r>
                  <a:rPr lang="en-US" sz="2000" b="1" dirty="0">
                    <a:solidFill>
                      <a:srgbClr val="FF0000"/>
                    </a:solidFill>
                  </a:rPr>
                  <a:t>The cost of an optimal solution to a relaxed problem is an admissible heuristic for the original problem.</a:t>
                </a:r>
              </a:p>
              <a:p>
                <a:r>
                  <a:rPr lang="en-US" sz="2000" dirty="0"/>
                  <a:t>If the rules of the 8-puzzle are relaxed so that a tile can move </a:t>
                </a:r>
                <a:r>
                  <a:rPr lang="en-US" sz="2000" dirty="0">
                    <a:solidFill>
                      <a:srgbClr val="FF0000"/>
                    </a:solidFill>
                  </a:rPr>
                  <a:t>anywhere</a:t>
                </a:r>
                <a:r>
                  <a:rPr lang="en-US" sz="2000" dirty="0"/>
                  <a:t>, then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 </m:t>
                    </m:r>
                  </m:oMath>
                </a14:m>
                <a:r>
                  <a:rPr lang="en-US" sz="2000" dirty="0"/>
                  <a:t>gives the shortest solution.</a:t>
                </a:r>
              </a:p>
              <a:p>
                <a:r>
                  <a:rPr lang="en-US" sz="2000" dirty="0"/>
                  <a:t>If the rules are relaxed so that a tile can move to </a:t>
                </a:r>
                <a:r>
                  <a:rPr lang="en-US" sz="2000" dirty="0">
                    <a:solidFill>
                      <a:srgbClr val="FF0000"/>
                    </a:solidFill>
                  </a:rPr>
                  <a:t>any adjacent square,</a:t>
                </a:r>
                <a:r>
                  <a:rPr lang="en-US" sz="2000" dirty="0"/>
                  <a:t> then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 </m:t>
                    </m:r>
                  </m:oMath>
                </a14:m>
                <a:r>
                  <a:rPr lang="en-US" sz="2000" dirty="0"/>
                  <a:t>gives the shortest solution.</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696" t="-1543" r="-232"/>
                </a:stretch>
              </a:blipFill>
            </p:spPr>
            <p:txBody>
              <a:bodyPr/>
              <a:lstStyle/>
              <a:p>
                <a:r>
                  <a:rPr lang="en-US">
                    <a:noFill/>
                  </a:rPr>
                  <a:t> </a:t>
                </a:r>
              </a:p>
            </p:txBody>
          </p:sp>
        </mc:Fallback>
      </mc:AlternateContent>
      <p:pic>
        <p:nvPicPr>
          <p:cNvPr id="4" name="Picture 5" descr="8puzzle">
            <a:extLst>
              <a:ext uri="{FF2B5EF4-FFF2-40B4-BE49-F238E27FC236}">
                <a16:creationId xmlns:a16="http://schemas.microsoft.com/office/drawing/2014/main" id="{66432456-2E86-4039-AC9B-531E04026339}"/>
              </a:ext>
            </a:extLst>
          </p:cNvPr>
          <p:cNvPicPr>
            <a:picLocks noChangeAspect="1" noChangeArrowheads="1"/>
          </p:cNvPicPr>
          <p:nvPr/>
        </p:nvPicPr>
        <p:blipFill>
          <a:blip r:embed="rId4" cstate="print"/>
          <a:srcRect/>
          <a:stretch>
            <a:fillRect/>
          </a:stretch>
        </p:blipFill>
        <p:spPr bwMode="auto">
          <a:xfrm>
            <a:off x="762000" y="4467225"/>
            <a:ext cx="4257675" cy="2162175"/>
          </a:xfrm>
          <a:prstGeom prst="rect">
            <a:avLst/>
          </a:prstGeom>
          <a:noFill/>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6A7BB08-C7D6-4FA0-8AAE-E2FDBC693D13}"/>
                  </a:ext>
                </a:extLst>
              </p:cNvPr>
              <p:cNvSpPr/>
              <p:nvPr/>
            </p:nvSpPr>
            <p:spPr>
              <a:xfrm>
                <a:off x="5153024" y="4707619"/>
                <a:ext cx="3990975" cy="161698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endParaRPr lang="en-US" sz="2000" i="1" dirty="0"/>
              </a:p>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b="0" i="1" dirty="0" smtClean="0">
                          <a:latin typeface="Cambria Math" panose="02040503050406030204" pitchFamily="18" charset="0"/>
                        </a:rPr>
                        <m:t>)</m:t>
                      </m:r>
                      <m:r>
                        <a:rPr lang="en-US" sz="2000" i="1" dirty="0">
                          <a:latin typeface="Cambria Math" panose="02040503050406030204" pitchFamily="18" charset="0"/>
                        </a:rPr>
                        <m:t>= 3+1+2+2+2+3+3+2 = 18</m:t>
                      </m:r>
                    </m:oMath>
                  </m:oMathPara>
                </a14:m>
                <a:endParaRPr lang="en-US" sz="2000" dirty="0"/>
              </a:p>
            </p:txBody>
          </p:sp>
        </mc:Choice>
        <mc:Fallback xmlns="">
          <p:sp>
            <p:nvSpPr>
              <p:cNvPr id="2" name="Rectangle 1">
                <a:extLst>
                  <a:ext uri="{FF2B5EF4-FFF2-40B4-BE49-F238E27FC236}">
                    <a16:creationId xmlns:a16="http://schemas.microsoft.com/office/drawing/2014/main" id="{16A7BB08-C7D6-4FA0-8AAE-E2FDBC693D13}"/>
                  </a:ext>
                </a:extLst>
              </p:cNvPr>
              <p:cNvSpPr>
                <a:spLocks noRot="1" noChangeAspect="1" noMove="1" noResize="1" noEditPoints="1" noAdjustHandles="1" noChangeArrowheads="1" noChangeShapeType="1" noTextEdit="1"/>
              </p:cNvSpPr>
              <p:nvPr/>
            </p:nvSpPr>
            <p:spPr>
              <a:xfrm>
                <a:off x="5153024" y="4707619"/>
                <a:ext cx="3990975" cy="1616981"/>
              </a:xfrm>
              <a:prstGeom prst="rect">
                <a:avLst/>
              </a:prstGeom>
              <a:blipFill>
                <a:blip r:embed="rId5"/>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Heuristics from relaxed problems</a:t>
            </a:r>
          </a:p>
        </p:txBody>
      </p:sp>
      <p:sp>
        <p:nvSpPr>
          <p:cNvPr id="3" name="Content Placeholder 2"/>
          <p:cNvSpPr>
            <a:spLocks noGrp="1"/>
          </p:cNvSpPr>
          <p:nvPr>
            <p:ph idx="1"/>
          </p:nvPr>
        </p:nvSpPr>
        <p:spPr>
          <a:xfrm>
            <a:off x="457200" y="1219200"/>
            <a:ext cx="8229600" cy="4525963"/>
          </a:xfrm>
        </p:spPr>
        <p:txBody>
          <a:bodyPr>
            <a:normAutofit/>
          </a:bodyPr>
          <a:lstStyle/>
          <a:p>
            <a:pPr marL="0" indent="0">
              <a:buNone/>
            </a:pPr>
            <a:r>
              <a:rPr lang="en-US" sz="2000" dirty="0"/>
              <a:t>What relaxations are used in these two cases?</a:t>
            </a:r>
          </a:p>
        </p:txBody>
      </p:sp>
      <p:pic>
        <p:nvPicPr>
          <p:cNvPr id="5"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652534" y="2678960"/>
            <a:ext cx="3272163" cy="3272163"/>
          </a:xfrm>
          <a:prstGeom prst="rect">
            <a:avLst/>
          </a:prstGeom>
          <a:noFill/>
          <a:ln w="9525">
            <a:noFill/>
            <a:miter lim="800000"/>
            <a:headEnd/>
            <a:tailEnd/>
          </a:ln>
        </p:spPr>
      </p:pic>
      <p:sp>
        <p:nvSpPr>
          <p:cNvPr id="6" name="Down Arrow 5"/>
          <p:cNvSpPr/>
          <p:nvPr/>
        </p:nvSpPr>
        <p:spPr>
          <a:xfrm>
            <a:off x="834321" y="2427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133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547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5974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4920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042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4843534" y="2650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398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105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519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5961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4892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013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1828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1840468"/>
            <a:ext cx="2099614" cy="369332"/>
          </a:xfrm>
          <a:prstGeom prst="rect">
            <a:avLst/>
          </a:prstGeom>
        </p:spPr>
        <p:txBody>
          <a:bodyPr wrap="none">
            <a:spAutoFit/>
          </a:bodyPr>
          <a:lstStyle/>
          <a:p>
            <a:r>
              <a:rPr lang="en-US" b="1" dirty="0"/>
              <a:t>Manhattan distance</a:t>
            </a:r>
          </a:p>
        </p:txBody>
      </p:sp>
    </p:spTree>
    <p:extLst>
      <p:ext uri="{BB962C8B-B14F-4D97-AF65-F5344CB8AC3E}">
        <p14:creationId xmlns:p14="http://schemas.microsoft.com/office/powerpoint/2010/main" val="7467097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Heuristics from </a:t>
            </a:r>
            <a:r>
              <a:rPr lang="en-US" dirty="0" err="1"/>
              <a:t>subproblems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Let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3</m:t>
                    </m:r>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be the cost of getting a subset of tiles </a:t>
                </a:r>
                <a:br>
                  <a:rPr lang="en-US" sz="2400" dirty="0"/>
                </a:br>
                <a:r>
                  <a:rPr lang="en-US" sz="2400" dirty="0"/>
                  <a:t>(say, 1,2,3,4) into their correct positions. The final order of the * tiles does not matter. </a:t>
                </a:r>
              </a:p>
              <a:p>
                <a:r>
                  <a:rPr lang="en-US" sz="2400" dirty="0"/>
                  <a:t>Small subproblems are often easy to solve.</a:t>
                </a:r>
              </a:p>
              <a:p>
                <a:r>
                  <a:rPr lang="en-US" sz="2400" dirty="0"/>
                  <a:t>Can precompute and save the exact solution cost for every or many possible subproblem instances – </a:t>
                </a:r>
                <a:r>
                  <a:rPr lang="en-US" sz="2400" b="1" i="1" dirty="0"/>
                  <a:t>pattern database</a:t>
                </a:r>
                <a:r>
                  <a:rPr lang="en-US" sz="2400" i="1"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7EAADC28-1161-42DD-8170-07AE9A27BF31}"/>
              </a:ext>
            </a:extLst>
          </p:cNvPr>
          <p:cNvGrpSpPr/>
          <p:nvPr/>
        </p:nvGrpSpPr>
        <p:grpSpPr>
          <a:xfrm>
            <a:off x="2600325" y="4314825"/>
            <a:ext cx="4257675" cy="2162175"/>
            <a:chOff x="2600325" y="4086225"/>
            <a:chExt cx="4257675" cy="2162175"/>
          </a:xfrm>
        </p:grpSpPr>
        <p:pic>
          <p:nvPicPr>
            <p:cNvPr id="5" name="Picture 5" descr="8puzzle"/>
            <p:cNvPicPr>
              <a:picLocks noChangeAspect="1" noChangeArrowheads="1"/>
            </p:cNvPicPr>
            <p:nvPr/>
          </p:nvPicPr>
          <p:blipFill>
            <a:blip r:embed="rId4" cstate="print"/>
            <a:srcRect/>
            <a:stretch>
              <a:fillRect/>
            </a:stretch>
          </p:blipFill>
          <p:spPr bwMode="auto">
            <a:xfrm>
              <a:off x="2600325" y="4086225"/>
              <a:ext cx="4257675" cy="2162175"/>
            </a:xfrm>
            <a:prstGeom prst="rect">
              <a:avLst/>
            </a:prstGeom>
            <a:noFill/>
          </p:spPr>
        </p:pic>
        <p:sp>
          <p:nvSpPr>
            <p:cNvPr id="16" name="Rectangle 15">
              <a:extLst>
                <a:ext uri="{FF2B5EF4-FFF2-40B4-BE49-F238E27FC236}">
                  <a16:creationId xmlns:a16="http://schemas.microsoft.com/office/drawing/2014/main" id="{4750879E-C215-4D93-97D0-3A1FBA970BAD}"/>
                </a:ext>
              </a:extLst>
            </p:cNvPr>
            <p:cNvSpPr/>
            <p:nvPr/>
          </p:nvSpPr>
          <p:spPr>
            <a:xfrm>
              <a:off x="2819400" y="41910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1" name="Rectangle 20">
              <a:extLst>
                <a:ext uri="{FF2B5EF4-FFF2-40B4-BE49-F238E27FC236}">
                  <a16:creationId xmlns:a16="http://schemas.microsoft.com/office/drawing/2014/main" id="{096A3762-4DCB-4DEC-BFEB-26C988B34D0B}"/>
                </a:ext>
              </a:extLst>
            </p:cNvPr>
            <p:cNvSpPr/>
            <p:nvPr/>
          </p:nvSpPr>
          <p:spPr>
            <a:xfrm>
              <a:off x="27615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2" name="Rectangle 21">
              <a:extLst>
                <a:ext uri="{FF2B5EF4-FFF2-40B4-BE49-F238E27FC236}">
                  <a16:creationId xmlns:a16="http://schemas.microsoft.com/office/drawing/2014/main" id="{ADCFF45D-32C2-40B2-B9FF-9077A9CFBC5B}"/>
                </a:ext>
              </a:extLst>
            </p:cNvPr>
            <p:cNvSpPr/>
            <p:nvPr/>
          </p:nvSpPr>
          <p:spPr>
            <a:xfrm>
              <a:off x="27615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3" name="Rectangle 22">
              <a:extLst>
                <a:ext uri="{FF2B5EF4-FFF2-40B4-BE49-F238E27FC236}">
                  <a16:creationId xmlns:a16="http://schemas.microsoft.com/office/drawing/2014/main" id="{B2ED45A9-3386-47B7-A037-4310821A7C12}"/>
                </a:ext>
              </a:extLst>
            </p:cNvPr>
            <p:cNvSpPr/>
            <p:nvPr/>
          </p:nvSpPr>
          <p:spPr>
            <a:xfrm>
              <a:off x="3962400"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4" name="Rectangle 23">
              <a:extLst>
                <a:ext uri="{FF2B5EF4-FFF2-40B4-BE49-F238E27FC236}">
                  <a16:creationId xmlns:a16="http://schemas.microsoft.com/office/drawing/2014/main" id="{87AEDA1F-946C-4263-AD4B-579B6FA4FC31}"/>
                </a:ext>
              </a:extLst>
            </p:cNvPr>
            <p:cNvSpPr/>
            <p:nvPr/>
          </p:nvSpPr>
          <p:spPr>
            <a:xfrm>
              <a:off x="64191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5" name="Rectangle 24">
              <a:extLst>
                <a:ext uri="{FF2B5EF4-FFF2-40B4-BE49-F238E27FC236}">
                  <a16:creationId xmlns:a16="http://schemas.microsoft.com/office/drawing/2014/main" id="{7D3BB848-228C-44D4-8CFC-A72146CC5EFF}"/>
                </a:ext>
              </a:extLst>
            </p:cNvPr>
            <p:cNvSpPr/>
            <p:nvPr/>
          </p:nvSpPr>
          <p:spPr>
            <a:xfrm>
              <a:off x="51816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6" name="Rectangle 25">
              <a:extLst>
                <a:ext uri="{FF2B5EF4-FFF2-40B4-BE49-F238E27FC236}">
                  <a16:creationId xmlns:a16="http://schemas.microsoft.com/office/drawing/2014/main" id="{AC77A3D5-74A2-4103-AF46-32E70A17BB43}"/>
                </a:ext>
              </a:extLst>
            </p:cNvPr>
            <p:cNvSpPr/>
            <p:nvPr/>
          </p:nvSpPr>
          <p:spPr>
            <a:xfrm>
              <a:off x="57912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7" name="Rectangle 26">
              <a:extLst>
                <a:ext uri="{FF2B5EF4-FFF2-40B4-BE49-F238E27FC236}">
                  <a16:creationId xmlns:a16="http://schemas.microsoft.com/office/drawing/2014/main" id="{67B69E41-E3D3-4B86-B19A-686F360A7E44}"/>
                </a:ext>
              </a:extLst>
            </p:cNvPr>
            <p:cNvSpPr/>
            <p:nvPr/>
          </p:nvSpPr>
          <p:spPr>
            <a:xfrm>
              <a:off x="64191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Dominance: What heuristic is better?</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a:xfrm>
                <a:off x="628650" y="1752600"/>
                <a:ext cx="7886700" cy="4351338"/>
              </a:xfrm>
            </p:spPr>
            <p:txBody>
              <a:bodyPr/>
              <a:lstStyle/>
              <a:p>
                <a:pPr marL="0" indent="0">
                  <a:buNone/>
                </a:pPr>
                <a:r>
                  <a:rPr lang="en-US" sz="2800" b="1" dirty="0"/>
                  <a:t>Definition: </a:t>
                </a:r>
                <a:r>
                  <a:rPr lang="en-US" sz="2800" dirty="0"/>
                  <a:t>If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oMath>
                </a14:m>
                <a:r>
                  <a:rPr lang="en-US" sz="2800" baseline="-25000" dirty="0"/>
                  <a:t> </a:t>
                </a:r>
                <a:r>
                  <a:rPr lang="en-US" sz="2800" dirty="0"/>
                  <a:t>and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baseline="-25000" dirty="0"/>
                  <a:t> </a:t>
                </a:r>
                <a:r>
                  <a:rPr lang="en-US" sz="2800" dirty="0"/>
                  <a:t>are both admissible heuristics and</a:t>
                </a:r>
                <a:r>
                  <a:rPr lang="en-US" sz="2800" baseline="-25000" dirty="0"/>
                  <a:t> </a:t>
                </a:r>
                <a14:m>
                  <m:oMath xmlns:m="http://schemas.openxmlformats.org/officeDocument/2006/math">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oMath>
                </a14:m>
                <a:r>
                  <a:rPr lang="en-US" sz="2800" dirty="0"/>
                  <a:t>for all </a:t>
                </a:r>
                <a14:m>
                  <m:oMath xmlns:m="http://schemas.openxmlformats.org/officeDocument/2006/math">
                    <m:r>
                      <a:rPr lang="en-US" sz="2800" i="1" dirty="0" smtClean="0">
                        <a:latin typeface="Cambria Math" panose="02040503050406030204" pitchFamily="18" charset="0"/>
                      </a:rPr>
                      <m:t>𝑛</m:t>
                    </m:r>
                  </m:oMath>
                </a14:m>
                <a:r>
                  <a:rPr lang="en-US" sz="2800" i="1" dirty="0"/>
                  <a:t>,</a:t>
                </a:r>
                <a:r>
                  <a:rPr lang="en-US" sz="2800" dirty="0"/>
                  <a:t> then </a:t>
                </a:r>
                <a:br>
                  <a:rPr lang="en-US" sz="2800" dirty="0"/>
                </a:b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solidFill>
                      <a:srgbClr val="FF0000"/>
                    </a:solidFill>
                  </a:rPr>
                  <a:t>dominates</a:t>
                </a:r>
                <a:r>
                  <a:rPr lang="en-US" sz="2800" dirty="0"/>
                  <a:t>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oMath>
                </a14:m>
                <a:endParaRPr lang="en-US" sz="2800" i="1" dirty="0"/>
              </a:p>
              <a:p>
                <a:endParaRPr lang="en-US" sz="2800" dirty="0"/>
              </a:p>
              <a:p>
                <a:pPr marL="0" indent="0">
                  <a:buNone/>
                </a:pPr>
                <a:r>
                  <a:rPr lang="en-US" sz="2800" dirty="0"/>
                  <a:t>Which one is better for search?</a:t>
                </a:r>
              </a:p>
              <a:p>
                <a:pPr lvl="1"/>
                <a:r>
                  <a:rPr lang="en-US" sz="2400" dirty="0"/>
                  <a:t>A* search expands every node with</a:t>
                </a:r>
                <a:br>
                  <a:rPr lang="en-US" sz="2400" dirty="0"/>
                </a:br>
                <a14:m>
                  <m:oMath xmlns:m="http://schemas.openxmlformats.org/officeDocument/2006/math">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𝑓</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m:t>
                    </m:r>
                  </m:oMath>
                </a14:m>
                <a:r>
                  <a:rPr lang="en-US" sz="2400" dirty="0">
                    <a:sym typeface="Wingdings" panose="05000000000000000000" pitchFamily="2" charset="2"/>
                  </a:rPr>
                  <a:t> </a:t>
                </a:r>
                <a14:m>
                  <m:oMath xmlns:m="http://schemas.openxmlformats.org/officeDocument/2006/math">
                    <m:r>
                      <a:rPr lang="en-US" sz="2400" i="1" dirty="0" smtClean="0">
                        <a:solidFill>
                          <a:srgbClr val="FF0000"/>
                        </a:solidFill>
                        <a:latin typeface="Cambria Math" panose="02040503050406030204" pitchFamily="18" charset="0"/>
                      </a:rPr>
                      <m:t>h</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  </m:t>
                    </m:r>
                    <m:r>
                      <a:rPr lang="en-US" sz="2400" i="1" dirty="0" smtClean="0">
                        <a:solidFill>
                          <a:srgbClr val="FF0000"/>
                        </a:solidFill>
                        <a:latin typeface="Cambria Math" panose="02040503050406030204" pitchFamily="18" charset="0"/>
                      </a:rPr>
                      <m:t>𝑔</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m:t>
                    </m:r>
                  </m:oMath>
                </a14:m>
                <a:endParaRPr lang="en-US" sz="2400" dirty="0">
                  <a:solidFill>
                    <a:srgbClr val="FF0000"/>
                  </a:solidFill>
                </a:endParaRPr>
              </a:p>
              <a:p>
                <a:pPr lvl="1"/>
                <a:r>
                  <a:rPr lang="en-US" sz="2400" dirty="0"/>
                  <a:t>A* search with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baseline="-25000" dirty="0"/>
                  <a:t> </a:t>
                </a:r>
                <a:r>
                  <a:rPr lang="en-US" sz="2400" dirty="0"/>
                  <a:t>will expand less nodes and is therefore better.</a:t>
                </a:r>
              </a:p>
              <a:p>
                <a:pPr lvl="1"/>
                <a:endParaRPr lang="en-US" sz="2400" dirty="0"/>
              </a:p>
              <a:p>
                <a:pPr lvl="1"/>
                <a:endParaRPr lang="en-US" sz="2400" dirty="0"/>
              </a:p>
            </p:txBody>
          </p:sp>
        </mc:Choice>
        <mc:Fallback xmlns="">
          <p:sp>
            <p:nvSpPr>
              <p:cNvPr id="30723" name="Rectangle 3"/>
              <p:cNvSpPr>
                <a:spLocks noGrp="1" noRot="1" noChangeAspect="1" noMove="1" noResize="1" noEditPoints="1" noAdjustHandles="1" noChangeArrowheads="1" noChangeShapeType="1" noTextEdit="1"/>
              </p:cNvSpPr>
              <p:nvPr>
                <p:ph idx="1"/>
              </p:nvPr>
            </p:nvSpPr>
            <p:spPr>
              <a:xfrm>
                <a:off x="628650" y="1752600"/>
                <a:ext cx="7886700" cy="4351338"/>
              </a:xfrm>
              <a:blipFill>
                <a:blip r:embed="rId3"/>
                <a:stretch>
                  <a:fillRect l="-1546" t="-2384" r="-1546"/>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72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Dominance</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lstStyle/>
              <a:p>
                <a:r>
                  <a:rPr lang="en-US" sz="2400" dirty="0"/>
                  <a:t>Typical search costs for the 8-puzzle (average number of nodes expanded for different solution depths </a:t>
                </a:r>
                <a14:m>
                  <m:oMath xmlns:m="http://schemas.openxmlformats.org/officeDocument/2006/math">
                    <m:r>
                      <a:rPr lang="en-US" sz="2400" i="1" dirty="0" smtClean="0">
                        <a:latin typeface="Cambria Math" panose="02040503050406030204" pitchFamily="18" charset="0"/>
                      </a:rPr>
                      <m:t>𝑑</m:t>
                    </m:r>
                  </m:oMath>
                </a14:m>
                <a:r>
                  <a:rPr lang="en-US" sz="2400" dirty="0"/>
                  <a:t>):</a:t>
                </a:r>
              </a:p>
              <a:p>
                <a:endParaRPr lang="en-US" sz="2400" dirty="0"/>
              </a:p>
              <a:p>
                <a14:m>
                  <m:oMath xmlns:m="http://schemas.openxmlformats.org/officeDocument/2006/math">
                    <m:r>
                      <a:rPr lang="en-US" sz="2400" i="1" dirty="0" smtClean="0">
                        <a:latin typeface="Cambria Math" panose="02040503050406030204" pitchFamily="18" charset="0"/>
                      </a:rPr>
                      <m:t>𝑑</m:t>
                    </m:r>
                    <m:r>
                      <a:rPr lang="en-US" sz="2400" i="1" dirty="0" smtClean="0">
                        <a:latin typeface="Cambria Math" panose="02040503050406030204" pitchFamily="18" charset="0"/>
                      </a:rPr>
                      <m:t>=12</m:t>
                    </m:r>
                  </m:oMath>
                </a14:m>
                <a:r>
                  <a:rPr lang="en-US" sz="2400" i="1" dirty="0"/>
                  <a:t>	</a:t>
                </a:r>
                <a:r>
                  <a:rPr lang="en-US" sz="2400" dirty="0"/>
                  <a:t>IDS      = 3,644,035 nodes</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smtClean="0">
                        <a:latin typeface="Cambria Math" panose="02040503050406030204" pitchFamily="18" charset="0"/>
                      </a:rPr>
                      <m:t>1</m:t>
                    </m:r>
                  </m:oMath>
                </a14:m>
                <a:r>
                  <a:rPr lang="en-US" sz="2400" dirty="0"/>
                  <a:t>) = 227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73 nodes </a:t>
                </a:r>
              </a:p>
              <a:p>
                <a:endParaRPr lang="en-US" sz="2400" i="1" dirty="0"/>
              </a:p>
              <a:p>
                <a14:m>
                  <m:oMath xmlns:m="http://schemas.openxmlformats.org/officeDocument/2006/math">
                    <m:r>
                      <a:rPr lang="en-US" sz="2400" i="1" dirty="0" smtClean="0">
                        <a:latin typeface="Cambria Math" panose="02040503050406030204" pitchFamily="18" charset="0"/>
                      </a:rPr>
                      <m:t>𝑑</m:t>
                    </m:r>
                    <m:r>
                      <a:rPr lang="en-US" sz="2400" i="1" dirty="0">
                        <a:latin typeface="Cambria Math" panose="02040503050406030204" pitchFamily="18" charset="0"/>
                      </a:rPr>
                      <m:t>=24 </m:t>
                    </m:r>
                  </m:oMath>
                </a14:m>
                <a:r>
                  <a:rPr lang="en-US" sz="2400" i="1" dirty="0"/>
                  <a:t>	</a:t>
                </a:r>
                <a:r>
                  <a:rPr lang="en-US" sz="2400" dirty="0"/>
                  <a:t>IDS      ≈ 54,000,000,000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1</m:t>
                    </m:r>
                  </m:oMath>
                </a14:m>
                <a:r>
                  <a:rPr lang="en-US" sz="2400" dirty="0"/>
                  <a:t>) = 39,135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1,641 nodes </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en-US">
                    <a:noFill/>
                  </a:rPr>
                  <a:t> </a:t>
                </a:r>
              </a:p>
            </p:txBody>
          </p:sp>
        </mc:Fallback>
      </mc:AlternateContent>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heuristics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Suppose we have a collection of admissible heuristics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r>
                      <a:rPr lang="en-US" sz="2800" i="1" dirty="0">
                        <a:latin typeface="Cambria Math" panose="02040503050406030204" pitchFamily="18" charset="0"/>
                      </a:rPr>
                      <m:t>h</m:t>
                    </m:r>
                    <m:r>
                      <a:rPr lang="en-US" sz="2800" i="1" baseline="-25000" dirty="0">
                        <a:latin typeface="Cambria Math" panose="02040503050406030204" pitchFamily="18" charset="0"/>
                      </a:rPr>
                      <m:t>2</m:t>
                    </m:r>
                    <m:r>
                      <a:rPr lang="en-US" sz="2800" i="1" dirty="0">
                        <a:latin typeface="Cambria Math" panose="02040503050406030204" pitchFamily="18" charset="0"/>
                      </a:rPr>
                      <m:t>, …, </m:t>
                    </m:r>
                    <m:r>
                      <a:rPr lang="en-US" sz="2800" i="1" dirty="0" err="1">
                        <a:latin typeface="Cambria Math" panose="02040503050406030204" pitchFamily="18" charset="0"/>
                      </a:rPr>
                      <m:t>h</m:t>
                    </m:r>
                    <m:r>
                      <a:rPr lang="en-US" sz="2800" i="1" baseline="-25000" dirty="0" err="1">
                        <a:latin typeface="Cambria Math" panose="02040503050406030204" pitchFamily="18" charset="0"/>
                      </a:rPr>
                      <m:t>𝑚</m:t>
                    </m:r>
                    <m:r>
                      <a:rPr lang="en-US" sz="2800" i="1" dirty="0">
                        <a:latin typeface="Cambria Math" panose="02040503050406030204" pitchFamily="18" charset="0"/>
                      </a:rPr>
                      <m:t>, </m:t>
                    </m:r>
                  </m:oMath>
                </a14:m>
                <a:r>
                  <a:rPr lang="en-US" sz="2800" dirty="0"/>
                  <a:t>but none of them dominates the others.</a:t>
                </a:r>
              </a:p>
              <a:p>
                <a:r>
                  <a:rPr lang="en-US" sz="2800" dirty="0"/>
                  <a:t>Combining them is easy:</a:t>
                </a:r>
              </a:p>
              <a:p>
                <a:endParaRPr lang="en-US" sz="800" dirty="0"/>
              </a:p>
              <a:p>
                <a:pPr algn="ctr">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m:rPr>
                          <m:sty m:val="p"/>
                        </m:rPr>
                        <a:rPr lang="en-US" sz="2800" i="1" dirty="0" smtClean="0">
                          <a:solidFill>
                            <a:srgbClr val="FF0000"/>
                          </a:solidFill>
                          <a:latin typeface="Cambria Math" panose="02040503050406030204" pitchFamily="18" charset="0"/>
                        </a:rPr>
                        <m:t>max</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err="1">
                          <a:solidFill>
                            <a:srgbClr val="FF0000"/>
                          </a:solidFill>
                          <a:latin typeface="Cambria Math" panose="02040503050406030204" pitchFamily="18" charset="0"/>
                        </a:rPr>
                        <m:t>h</m:t>
                      </m:r>
                      <m:r>
                        <a:rPr lang="en-US" sz="2800" i="1" baseline="-25000" dirty="0" err="1">
                          <a:solidFill>
                            <a:srgbClr val="FF0000"/>
                          </a:solidFill>
                          <a:latin typeface="Cambria Math" panose="02040503050406030204" pitchFamily="18" charset="0"/>
                        </a:rPr>
                        <m:t>𝑚</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m:oMathPara>
                </a14:m>
                <a:endParaRPr lang="en-US" sz="2800" dirty="0">
                  <a:solidFill>
                    <a:srgbClr val="FF0000"/>
                  </a:solidFill>
                </a:endParaRPr>
              </a:p>
              <a:p>
                <a:endParaRPr lang="en-US" sz="2800" dirty="0"/>
              </a:p>
              <a:p>
                <a:r>
                  <a:rPr lang="en-US" sz="2800" dirty="0"/>
                  <a:t>That is, always pick for each node the heuristic that is closest to the real cost to the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h</m:t>
                        </m:r>
                      </m:e>
                      <m:sup>
                        <m:r>
                          <a:rPr lang="en-US" sz="2800" b="0" i="1" dirty="0" smtClean="0">
                            <a:latin typeface="Cambria Math" panose="02040503050406030204" pitchFamily="18" charset="0"/>
                          </a:rPr>
                          <m:t>∗</m:t>
                        </m:r>
                      </m:sup>
                    </m:sSup>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91" t="-2241" r="-618"/>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Satisficing Search: Weighted 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2289175"/>
              </a:xfrm>
            </p:spPr>
            <p:txBody>
              <a:bodyPr>
                <a:normAutofit fontScale="92500" lnSpcReduction="10000"/>
              </a:bodyPr>
              <a:lstStyle/>
              <a:p>
                <a:r>
                  <a:rPr lang="en-US" dirty="0"/>
                  <a:t>Often it is sufficient to find a </a:t>
                </a:r>
                <a:r>
                  <a:rPr lang="en-US" b="1" dirty="0">
                    <a:solidFill>
                      <a:srgbClr val="FF0000"/>
                    </a:solidFill>
                  </a:rPr>
                  <a:t>“good enough” solution </a:t>
                </a:r>
                <a:r>
                  <a:rPr lang="en-US" dirty="0"/>
                  <a:t>if it can be found very quickly or with way less computational resources.</a:t>
                </a:r>
              </a:p>
              <a:p>
                <a:endParaRPr lang="en-US" dirty="0"/>
              </a:p>
              <a:p>
                <a:r>
                  <a:rPr lang="en-US" dirty="0"/>
                  <a:t>We could use inadmissible heuristics in A* search (e.g., by multiplying </a:t>
                </a: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with a factor </a:t>
                </a:r>
                <a14:m>
                  <m:oMath xmlns:m="http://schemas.openxmlformats.org/officeDocument/2006/math">
                    <m:r>
                      <a:rPr lang="en-US" i="1" dirty="0" smtClean="0">
                        <a:latin typeface="Cambria Math" panose="02040503050406030204" pitchFamily="18" charset="0"/>
                      </a:rPr>
                      <m:t>𝑊</m:t>
                    </m:r>
                  </m:oMath>
                </a14:m>
                <a:r>
                  <a:rPr lang="en-US" dirty="0"/>
                  <a:t>) that sometimes overestimate the optimal cost to the goal slightly. </a:t>
                </a:r>
              </a:p>
              <a:p>
                <a:pPr marL="685800" lvl="1" indent="-342900">
                  <a:buFont typeface="+mj-lt"/>
                  <a:buAutoNum type="arabicPeriod"/>
                </a:pPr>
                <a:r>
                  <a:rPr lang="en-US" dirty="0"/>
                  <a:t>It potentially reduces the number of expanded nodes significantly.</a:t>
                </a:r>
              </a:p>
              <a:p>
                <a:pPr marL="685800" lvl="1" indent="-342900">
                  <a:buFont typeface="+mj-lt"/>
                  <a:buAutoNum type="arabicPeriod"/>
                </a:pPr>
                <a:r>
                  <a:rPr lang="en-US" dirty="0"/>
                  <a:t>This will break the algorithm’s optimality guaranty!</a:t>
                </a:r>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2289175"/>
              </a:xfrm>
              <a:blipFill>
                <a:blip r:embed="rId3"/>
                <a:stretch>
                  <a:fillRect l="-541" t="-34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B30838-AD7A-4533-8D6F-5E87E3D8C415}"/>
                  </a:ext>
                </a:extLst>
              </p:cNvPr>
              <p:cNvSpPr txBox="1"/>
              <p:nvPr/>
            </p:nvSpPr>
            <p:spPr>
              <a:xfrm>
                <a:off x="990600" y="4191000"/>
                <a:ext cx="7162800" cy="954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marL="342900" lvl="1" indent="0" algn="ctr">
                  <a:buNone/>
                </a:pPr>
                <a14:m>
                  <m:oMathPara xmlns:m="http://schemas.openxmlformats.org/officeDocument/2006/math">
                    <m:oMathParaPr>
                      <m:jc m:val="center"/>
                    </m:oMathParaPr>
                    <m:oMath xmlns:m="http://schemas.openxmlformats.org/officeDocument/2006/math">
                      <m:r>
                        <m:rPr>
                          <m:sty m:val="p"/>
                        </m:rPr>
                        <a:rPr lang="en-US" sz="2000" b="0" i="0" smtClean="0">
                          <a:latin typeface="Cambria Math" panose="02040503050406030204" pitchFamily="18" charset="0"/>
                        </a:rPr>
                        <m:t>f</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𝑔</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1400" dirty="0"/>
              </a:p>
              <a:p>
                <a:endParaRPr lang="en-US" b="1" dirty="0"/>
              </a:p>
              <a:p>
                <a:r>
                  <a:rPr lang="en-US" b="1" dirty="0"/>
                  <a:t>Weighted A* search:	</a:t>
                </a:r>
                <a14:m>
                  <m:oMath xmlns:m="http://schemas.openxmlformats.org/officeDocument/2006/math">
                    <m:r>
                      <a:rPr lang="en-US" b="1" i="1">
                        <a:latin typeface="Cambria Math" panose="02040503050406030204" pitchFamily="18" charset="0"/>
                      </a:rPr>
                      <m:t>𝒈</m:t>
                    </m:r>
                    <m:d>
                      <m:dPr>
                        <m:ctrlPr>
                          <a:rPr lang="en-US" b="1" i="1">
                            <a:latin typeface="Cambria Math" panose="02040503050406030204" pitchFamily="18" charset="0"/>
                          </a:rPr>
                        </m:ctrlPr>
                      </m:dPr>
                      <m:e>
                        <m:r>
                          <a:rPr lang="en-US" b="1" i="1">
                            <a:latin typeface="Cambria Math" panose="02040503050406030204" pitchFamily="18" charset="0"/>
                          </a:rPr>
                          <m:t>𝒏</m:t>
                        </m:r>
                      </m:e>
                    </m:d>
                    <m:r>
                      <a:rPr lang="en-US" b="1" i="1">
                        <a:latin typeface="Cambria Math" panose="02040503050406030204" pitchFamily="18" charset="0"/>
                      </a:rPr>
                      <m:t>+</m:t>
                    </m:r>
                    <m:r>
                      <a:rPr lang="en-US" b="1" i="1" smtClean="0">
                        <a:latin typeface="Cambria Math" panose="02040503050406030204" pitchFamily="18" charset="0"/>
                      </a:rPr>
                      <m:t>𝑾</m:t>
                    </m:r>
                    <m:r>
                      <a:rPr lang="en-US" b="1" i="1" smtClean="0">
                        <a:latin typeface="Cambria Math" panose="02040503050406030204" pitchFamily="18" charset="0"/>
                      </a:rPr>
                      <m:t>×</m:t>
                    </m:r>
                    <m:r>
                      <a:rPr lang="en-US" b="1" i="1">
                        <a:latin typeface="Cambria Math" panose="02040503050406030204" pitchFamily="18" charset="0"/>
                      </a:rPr>
                      <m:t>𝒉</m:t>
                    </m:r>
                    <m:d>
                      <m:dPr>
                        <m:ctrlPr>
                          <a:rPr lang="en-US" b="1" i="1">
                            <a:latin typeface="Cambria Math" panose="02040503050406030204" pitchFamily="18" charset="0"/>
                          </a:rPr>
                        </m:ctrlPr>
                      </m:dPr>
                      <m:e>
                        <m:r>
                          <a:rPr lang="en-US" b="1" i="1">
                            <a:latin typeface="Cambria Math" panose="02040503050406030204" pitchFamily="18" charset="0"/>
                          </a:rPr>
                          <m:t>𝒏</m:t>
                        </m:r>
                      </m:e>
                    </m:d>
                  </m:oMath>
                </a14:m>
                <a:r>
                  <a:rPr lang="en-US" b="1" dirty="0"/>
                  <a:t>		</a:t>
                </a:r>
                <a14:m>
                  <m:oMath xmlns:m="http://schemas.openxmlformats.org/officeDocument/2006/math">
                    <m:r>
                      <a:rPr lang="en-US" b="1" i="1">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&lt;</m:t>
                    </m:r>
                    <m:r>
                      <a:rPr lang="en-US" b="1" i="1">
                        <a:latin typeface="Cambria Math" panose="02040503050406030204" pitchFamily="18" charset="0"/>
                      </a:rPr>
                      <m:t>𝑾</m:t>
                    </m:r>
                    <m:r>
                      <a:rPr lang="en-US" b="1" i="1" smtClean="0">
                        <a:latin typeface="Cambria Math" panose="02040503050406030204" pitchFamily="18" charset="0"/>
                      </a:rPr>
                      <m:t>&lt;∞)</m:t>
                    </m:r>
                  </m:oMath>
                </a14:m>
                <a:endParaRPr lang="en-US" b="1" dirty="0"/>
              </a:p>
            </p:txBody>
          </p:sp>
        </mc:Choice>
        <mc:Fallback xmlns="">
          <p:sp>
            <p:nvSpPr>
              <p:cNvPr id="6" name="TextBox 5">
                <a:extLst>
                  <a:ext uri="{FF2B5EF4-FFF2-40B4-BE49-F238E27FC236}">
                    <a16:creationId xmlns:a16="http://schemas.microsoft.com/office/drawing/2014/main" id="{50B30838-AD7A-4533-8D6F-5E87E3D8C415}"/>
                  </a:ext>
                </a:extLst>
              </p:cNvPr>
              <p:cNvSpPr txBox="1">
                <a:spLocks noRot="1" noChangeAspect="1" noMove="1" noResize="1" noEditPoints="1" noAdjustHandles="1" noChangeArrowheads="1" noChangeShapeType="1" noTextEdit="1"/>
              </p:cNvSpPr>
              <p:nvPr/>
            </p:nvSpPr>
            <p:spPr>
              <a:xfrm>
                <a:off x="990600" y="4191000"/>
                <a:ext cx="7162800" cy="954107"/>
              </a:xfrm>
              <a:prstGeom prst="rect">
                <a:avLst/>
              </a:prstGeom>
              <a:blipFill>
                <a:blip r:embed="rId4"/>
                <a:stretch>
                  <a:fillRect l="-680" b="-82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AB469F3-CD7F-44FA-97E0-41223E774AE1}"/>
                  </a:ext>
                </a:extLst>
              </p:cNvPr>
              <p:cNvSpPr txBox="1"/>
              <p:nvPr/>
            </p:nvSpPr>
            <p:spPr>
              <a:xfrm>
                <a:off x="990600" y="5145107"/>
                <a:ext cx="7162800" cy="1477328"/>
              </a:xfrm>
              <a:prstGeom prst="rect">
                <a:avLst/>
              </a:prstGeom>
              <a:noFill/>
            </p:spPr>
            <p:txBody>
              <a:bodyPr wrap="square">
                <a:spAutoFit/>
              </a:bodyPr>
              <a:lstStyle/>
              <a:p>
                <a:pPr marL="0" indent="0">
                  <a:buNone/>
                </a:pPr>
                <a:endParaRPr lang="en-US" dirty="0"/>
              </a:p>
              <a:p>
                <a:pPr marL="0" indent="0">
                  <a:buNone/>
                </a:pPr>
                <a:r>
                  <a:rPr lang="en-US" dirty="0"/>
                  <a:t>Other algorithms are special cases:</a:t>
                </a:r>
              </a:p>
              <a:p>
                <a:pPr marL="0" indent="0">
                  <a:buNone/>
                </a:pPr>
                <a:r>
                  <a:rPr lang="en-US" dirty="0"/>
                  <a:t>A* search: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=1)</m:t>
                    </m:r>
                  </m:oMath>
                </a14:m>
                <a:endParaRPr lang="en-US" dirty="0"/>
              </a:p>
              <a:p>
                <a:pPr marL="0" indent="0">
                  <a:buNone/>
                </a:pPr>
                <a:r>
                  <a:rPr lang="en-US" dirty="0"/>
                  <a:t>Uniform cost search: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oMath>
                </a14:m>
                <a:endParaRPr lang="en-US" dirty="0"/>
              </a:p>
              <a:p>
                <a:pPr marL="0" indent="0">
                  <a:buNone/>
                </a:pPr>
                <a:r>
                  <a:rPr lang="en-US" dirty="0"/>
                  <a:t>Greedy best-first search: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𝑊</m:t>
                        </m:r>
                        <m:r>
                          <a:rPr lang="en-US" i="1">
                            <a:latin typeface="Cambria Math" panose="02040503050406030204" pitchFamily="18" charset="0"/>
                          </a:rPr>
                          <m:t>=∞</m:t>
                        </m:r>
                      </m:e>
                    </m:d>
                  </m:oMath>
                </a14:m>
                <a:endParaRPr lang="en-US" dirty="0"/>
              </a:p>
            </p:txBody>
          </p:sp>
        </mc:Choice>
        <mc:Fallback xmlns="">
          <p:sp>
            <p:nvSpPr>
              <p:cNvPr id="7" name="TextBox 6">
                <a:extLst>
                  <a:ext uri="{FF2B5EF4-FFF2-40B4-BE49-F238E27FC236}">
                    <a16:creationId xmlns:a16="http://schemas.microsoft.com/office/drawing/2014/main" id="{4AB469F3-CD7F-44FA-97E0-41223E774AE1}"/>
                  </a:ext>
                </a:extLst>
              </p:cNvPr>
              <p:cNvSpPr txBox="1">
                <a:spLocks noRot="1" noChangeAspect="1" noMove="1" noResize="1" noEditPoints="1" noAdjustHandles="1" noChangeArrowheads="1" noChangeShapeType="1" noTextEdit="1"/>
              </p:cNvSpPr>
              <p:nvPr/>
            </p:nvSpPr>
            <p:spPr>
              <a:xfrm>
                <a:off x="990600" y="5145107"/>
                <a:ext cx="7162800" cy="1477328"/>
              </a:xfrm>
              <a:prstGeom prst="rect">
                <a:avLst/>
              </a:prstGeom>
              <a:blipFill>
                <a:blip r:embed="rId5"/>
                <a:stretch>
                  <a:fillRect l="-766" b="-5785"/>
                </a:stretch>
              </a:blipFill>
            </p:spPr>
            <p:txBody>
              <a:bodyPr/>
              <a:lstStyle/>
              <a:p>
                <a:r>
                  <a:rPr lang="en-US">
                    <a:noFill/>
                  </a:rPr>
                  <a:t> </a:t>
                </a:r>
              </a:p>
            </p:txBody>
          </p:sp>
        </mc:Fallback>
      </mc:AlternateContent>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F5C1E68-CB2B-46C1-89F8-E5F4F4A65B7F}"/>
              </a:ext>
            </a:extLst>
          </p:cNvPr>
          <p:cNvPicPr>
            <a:picLocks noChangeAspect="1"/>
          </p:cNvPicPr>
          <p:nvPr/>
        </p:nvPicPr>
        <p:blipFill rotWithShape="1">
          <a:blip r:embed="rId3"/>
          <a:srcRect l="41319" t="30823" r="42500" b="38814"/>
          <a:stretch/>
        </p:blipFill>
        <p:spPr>
          <a:xfrm>
            <a:off x="533400" y="2362200"/>
            <a:ext cx="2180442" cy="2133600"/>
          </a:xfrm>
          <a:prstGeom prst="rect">
            <a:avLst/>
          </a:prstGeom>
        </p:spPr>
      </p:pic>
      <p:sp>
        <p:nvSpPr>
          <p:cNvPr id="2" name="Title 1"/>
          <p:cNvSpPr>
            <a:spLocks noGrp="1"/>
          </p:cNvSpPr>
          <p:nvPr>
            <p:ph type="title"/>
          </p:nvPr>
        </p:nvSpPr>
        <p:spPr/>
        <p:txBody>
          <a:bodyPr/>
          <a:lstStyle/>
          <a:p>
            <a:r>
              <a:rPr lang="en-US" dirty="0"/>
              <a:t>Example of weighted A* search</a:t>
            </a:r>
          </a:p>
        </p:txBody>
      </p:sp>
      <mc:AlternateContent xmlns:mc="http://schemas.openxmlformats.org/markup-compatibility/2006" xmlns:a14="http://schemas.microsoft.com/office/drawing/2010/main">
        <mc:Choice Requires="a14">
          <p:sp>
            <p:nvSpPr>
              <p:cNvPr id="5" name="TextBox 4"/>
              <p:cNvSpPr txBox="1"/>
              <p:nvPr/>
            </p:nvSpPr>
            <p:spPr>
              <a:xfrm>
                <a:off x="5844636" y="5155135"/>
                <a:ext cx="2763962" cy="584840"/>
              </a:xfrm>
              <a:prstGeom prst="rect">
                <a:avLst/>
              </a:prstGeom>
              <a:noFill/>
            </p:spPr>
            <p:txBody>
              <a:bodyPr wrap="none" rtlCol="0">
                <a:spAutoFit/>
              </a:bodyPr>
              <a:lstStyle/>
              <a:p>
                <a:pPr algn="ctr"/>
                <a:r>
                  <a:rPr lang="en-US" sz="1600" b="0" dirty="0"/>
                  <a:t>Weighted A* Search</a:t>
                </a:r>
              </a:p>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)+5 </m:t>
                      </m:r>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h</m:t>
                          </m:r>
                        </m:e>
                        <m:sub>
                          <m:r>
                            <a:rPr lang="en-US" sz="1600" b="0" i="1" dirty="0" smtClean="0">
                              <a:latin typeface="Cambria Math" panose="02040503050406030204" pitchFamily="18" charset="0"/>
                            </a:rPr>
                            <m:t>𝐸𝑢𝑐𝑙</m:t>
                          </m:r>
                        </m:sub>
                      </m:sSub>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m:t>
                      </m:r>
                    </m:oMath>
                  </m:oMathPara>
                </a14:m>
                <a:br>
                  <a:rPr lang="en-US" sz="1600" dirty="0"/>
                </a:br>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5844636" y="5155135"/>
                <a:ext cx="2763962" cy="584840"/>
              </a:xfrm>
              <a:prstGeom prst="rect">
                <a:avLst/>
              </a:prstGeom>
              <a:blipFill>
                <a:blip r:embed="rId4"/>
                <a:stretch>
                  <a:fillRect t="-3125" b="-5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136850" y="5155168"/>
                <a:ext cx="2357247" cy="584775"/>
              </a:xfrm>
              <a:prstGeom prst="rect">
                <a:avLst/>
              </a:prstGeom>
              <a:noFill/>
            </p:spPr>
            <p:txBody>
              <a:bodyPr wrap="none" rtlCol="0">
                <a:spAutoFit/>
              </a:bodyPr>
              <a:lstStyle/>
              <a:p>
                <a:pPr algn="ctr"/>
                <a:r>
                  <a:rPr lang="en-US" sz="1600" dirty="0"/>
                  <a:t>Exact A* Search</a:t>
                </a:r>
                <a:br>
                  <a:rPr lang="en-US" sz="1600" dirty="0"/>
                </a:b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m:t>
                      </m:r>
                      <m:r>
                        <a:rPr lang="en-US" sz="1600" i="1" dirty="0">
                          <a:latin typeface="Cambria Math" panose="02040503050406030204" pitchFamily="18" charset="0"/>
                        </a:rPr>
                        <m:t> </m:t>
                      </m:r>
                      <m:r>
                        <a:rPr lang="en-US" sz="1600" i="1" dirty="0">
                          <a:latin typeface="Cambria Math" panose="02040503050406030204" pitchFamily="18" charset="0"/>
                        </a:rPr>
                        <m:t>𝑔</m:t>
                      </m:r>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sSub>
                        <m:sSubPr>
                          <m:ctrlPr>
                            <a:rPr lang="en-US" sz="1600" i="1" dirty="0" smtClean="0">
                              <a:latin typeface="Cambria Math" panose="02040503050406030204" pitchFamily="18" charset="0"/>
                            </a:rPr>
                          </m:ctrlPr>
                        </m:sSubPr>
                        <m:e>
                          <m:r>
                            <a:rPr lang="en-US" sz="1600" i="1" dirty="0">
                              <a:latin typeface="Cambria Math" panose="02040503050406030204" pitchFamily="18" charset="0"/>
                            </a:rPr>
                            <m:t>h</m:t>
                          </m:r>
                        </m:e>
                        <m:sub>
                          <m:r>
                            <a:rPr lang="en-US" sz="1600" i="1" dirty="0">
                              <a:latin typeface="Cambria Math" panose="02040503050406030204" pitchFamily="18" charset="0"/>
                            </a:rPr>
                            <m:t>𝐸𝑢𝑐𝑙</m:t>
                          </m:r>
                        </m:sub>
                      </m:sSub>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oMath>
                  </m:oMathPara>
                </a14:m>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3136850" y="5155168"/>
                <a:ext cx="2357247" cy="584775"/>
              </a:xfrm>
              <a:prstGeom prst="rect">
                <a:avLst/>
              </a:prstGeom>
              <a:blipFill>
                <a:blip r:embed="rId5"/>
                <a:stretch>
                  <a:fillRect t="-3125" b="-5208"/>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9F3E892-74D9-4885-9A4C-324BD8ACA047}"/>
              </a:ext>
            </a:extLst>
          </p:cNvPr>
          <p:cNvPicPr>
            <a:picLocks noChangeAspect="1"/>
          </p:cNvPicPr>
          <p:nvPr/>
        </p:nvPicPr>
        <p:blipFill rotWithShape="1">
          <a:blip r:embed="rId6"/>
          <a:srcRect l="41667" t="36384" r="42500" b="31974"/>
          <a:stretch/>
        </p:blipFill>
        <p:spPr>
          <a:xfrm>
            <a:off x="6191645" y="2209800"/>
            <a:ext cx="2286000" cy="2382254"/>
          </a:xfrm>
          <a:prstGeom prst="rect">
            <a:avLst/>
          </a:prstGeom>
        </p:spPr>
      </p:pic>
      <p:pic>
        <p:nvPicPr>
          <p:cNvPr id="8" name="Picture 7">
            <a:extLst>
              <a:ext uri="{FF2B5EF4-FFF2-40B4-BE49-F238E27FC236}">
                <a16:creationId xmlns:a16="http://schemas.microsoft.com/office/drawing/2014/main" id="{0BD7D1A8-FD1F-4FB1-9D51-46BFE9E911E4}"/>
              </a:ext>
            </a:extLst>
          </p:cNvPr>
          <p:cNvPicPr>
            <a:picLocks noChangeAspect="1"/>
          </p:cNvPicPr>
          <p:nvPr/>
        </p:nvPicPr>
        <p:blipFill rotWithShape="1">
          <a:blip r:embed="rId7"/>
          <a:srcRect l="41851" t="37215" r="41667" b="32421"/>
          <a:stretch/>
        </p:blipFill>
        <p:spPr>
          <a:xfrm>
            <a:off x="3352800" y="2209800"/>
            <a:ext cx="2286000" cy="2195953"/>
          </a:xfrm>
          <a:prstGeom prst="rect">
            <a:avLst/>
          </a:prstGeom>
        </p:spPr>
      </p:pic>
      <p:sp>
        <p:nvSpPr>
          <p:cNvPr id="4" name="Rectangle 3">
            <a:extLst>
              <a:ext uri="{FF2B5EF4-FFF2-40B4-BE49-F238E27FC236}">
                <a16:creationId xmlns:a16="http://schemas.microsoft.com/office/drawing/2014/main" id="{B225429A-0E81-4495-9878-809F8C7FF276}"/>
              </a:ext>
            </a:extLst>
          </p:cNvPr>
          <p:cNvSpPr/>
          <p:nvPr/>
        </p:nvSpPr>
        <p:spPr>
          <a:xfrm>
            <a:off x="3685356" y="6308208"/>
            <a:ext cx="1877244" cy="369332"/>
          </a:xfrm>
          <a:prstGeom prst="rect">
            <a:avLst/>
          </a:prstGeom>
        </p:spPr>
        <p:txBody>
          <a:bodyPr wrap="none">
            <a:spAutoFit/>
          </a:bodyPr>
          <a:lstStyle/>
          <a:p>
            <a:pPr algn="ctr"/>
            <a:r>
              <a:rPr lang="en-US" dirty="0"/>
              <a:t>Source: </a:t>
            </a:r>
            <a:r>
              <a:rPr lang="en-US" dirty="0">
                <a:hlinkClick r:id="rId8"/>
              </a:rPr>
              <a:t>Wikipedia</a:t>
            </a:r>
            <a:endParaRPr lang="en-US" dirty="0"/>
          </a:p>
        </p:txBody>
      </p:sp>
      <p:cxnSp>
        <p:nvCxnSpPr>
          <p:cNvPr id="10" name="Straight Arrow Connector 9">
            <a:extLst>
              <a:ext uri="{FF2B5EF4-FFF2-40B4-BE49-F238E27FC236}">
                <a16:creationId xmlns:a16="http://schemas.microsoft.com/office/drawing/2014/main" id="{1434C36E-86E8-4F37-BC9B-8ED5D7824CBD}"/>
              </a:ext>
            </a:extLst>
          </p:cNvPr>
          <p:cNvCxnSpPr/>
          <p:nvPr/>
        </p:nvCxnSpPr>
        <p:spPr>
          <a:xfrm flipV="1">
            <a:off x="704850" y="2590800"/>
            <a:ext cx="1733550" cy="1752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FCAAAB-3996-4816-87FB-4EED6F717091}"/>
                  </a:ext>
                </a:extLst>
              </p:cNvPr>
              <p:cNvSpPr txBox="1"/>
              <p:nvPr/>
            </p:nvSpPr>
            <p:spPr>
              <a:xfrm>
                <a:off x="304800" y="5155168"/>
                <a:ext cx="2481512" cy="584775"/>
              </a:xfrm>
              <a:prstGeom prst="rect">
                <a:avLst/>
              </a:prstGeom>
              <a:noFill/>
            </p:spPr>
            <p:txBody>
              <a:bodyPr wrap="none" rtlCol="0">
                <a:spAutoFit/>
              </a:bodyPr>
              <a:lstStyle/>
              <a:p>
                <a:pPr algn="ctr"/>
                <a:r>
                  <a:rPr lang="en-US" sz="1600" dirty="0"/>
                  <a:t>BFS</a:t>
                </a:r>
              </a:p>
              <a:p>
                <a:pPr algn="ctr"/>
                <a14:m>
                  <m:oMath xmlns:m="http://schemas.openxmlformats.org/officeDocument/2006/math">
                    <m:r>
                      <a:rPr lang="en-US" sz="1600" i="1" dirty="0" smtClean="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 </m:t>
                    </m:r>
                  </m:oMath>
                </a14:m>
                <a:r>
                  <a:rPr lang="en-US" sz="1600" dirty="0"/>
                  <a:t># actions to reach n</a:t>
                </a:r>
              </a:p>
            </p:txBody>
          </p:sp>
        </mc:Choice>
        <mc:Fallback xmlns="">
          <p:sp>
            <p:nvSpPr>
              <p:cNvPr id="12" name="TextBox 11">
                <a:extLst>
                  <a:ext uri="{FF2B5EF4-FFF2-40B4-BE49-F238E27FC236}">
                    <a16:creationId xmlns:a16="http://schemas.microsoft.com/office/drawing/2014/main" id="{29FCAAAB-3996-4816-87FB-4EED6F717091}"/>
                  </a:ext>
                </a:extLst>
              </p:cNvPr>
              <p:cNvSpPr txBox="1">
                <a:spLocks noRot="1" noChangeAspect="1" noMove="1" noResize="1" noEditPoints="1" noAdjustHandles="1" noChangeArrowheads="1" noChangeShapeType="1" noTextEdit="1"/>
              </p:cNvSpPr>
              <p:nvPr/>
            </p:nvSpPr>
            <p:spPr>
              <a:xfrm>
                <a:off x="304800" y="5155168"/>
                <a:ext cx="2481512" cy="584775"/>
              </a:xfrm>
              <a:prstGeom prst="rect">
                <a:avLst/>
              </a:prstGeom>
              <a:blipFill>
                <a:blip r:embed="rId9"/>
                <a:stretch>
                  <a:fillRect t="-3125" r="-983" b="-12500"/>
                </a:stretch>
              </a:blipFill>
            </p:spPr>
            <p:txBody>
              <a:bodyPr/>
              <a:lstStyle/>
              <a:p>
                <a:r>
                  <a:rPr lang="en-US">
                    <a:noFill/>
                  </a:rPr>
                  <a:t> </a:t>
                </a:r>
              </a:p>
            </p:txBody>
          </p:sp>
        </mc:Fallback>
      </mc:AlternateContent>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Memory-bounded search</a:t>
            </a:r>
          </a:p>
        </p:txBody>
      </p:sp>
      <p:sp>
        <p:nvSpPr>
          <p:cNvPr id="3" name="Content Placeholder 2"/>
          <p:cNvSpPr>
            <a:spLocks noGrp="1"/>
          </p:cNvSpPr>
          <p:nvPr>
            <p:ph idx="1"/>
          </p:nvPr>
        </p:nvSpPr>
        <p:spPr/>
        <p:txBody>
          <a:bodyPr>
            <a:normAutofit fontScale="77500" lnSpcReduction="20000"/>
          </a:bodyPr>
          <a:lstStyle/>
          <a:p>
            <a:pPr>
              <a:lnSpc>
                <a:spcPct val="120000"/>
              </a:lnSpc>
            </a:pPr>
            <a:r>
              <a:rPr lang="en-US" sz="2800" dirty="0"/>
              <a:t>The memory usage of A* (search tree and frontier) can still be exorbitant. </a:t>
            </a:r>
          </a:p>
          <a:p>
            <a:pPr>
              <a:lnSpc>
                <a:spcPct val="120000"/>
              </a:lnSpc>
            </a:pPr>
            <a:r>
              <a:rPr lang="en-US" sz="2800" dirty="0"/>
              <a:t>How can we make A* more memory-efficient while maintaining completeness and optimality?</a:t>
            </a:r>
          </a:p>
          <a:p>
            <a:pPr lvl="1">
              <a:lnSpc>
                <a:spcPct val="120000"/>
              </a:lnSpc>
            </a:pPr>
            <a:r>
              <a:rPr lang="en-US" sz="2500" dirty="0"/>
              <a:t>Iterative deepening A* search.</a:t>
            </a:r>
          </a:p>
          <a:p>
            <a:pPr lvl="1">
              <a:lnSpc>
                <a:spcPct val="120000"/>
              </a:lnSpc>
            </a:pPr>
            <a:r>
              <a:rPr lang="en-US" sz="2500" dirty="0"/>
              <a:t>Recursive best-first search, SMA*: Forget some subtrees but remember the best f-value in these subtrees and regenerate them later if necessary.</a:t>
            </a:r>
          </a:p>
          <a:p>
            <a:pPr>
              <a:lnSpc>
                <a:spcPct val="120000"/>
              </a:lnSpc>
            </a:pPr>
            <a:endParaRPr lang="en-US" sz="2800" dirty="0"/>
          </a:p>
          <a:p>
            <a:pPr>
              <a:lnSpc>
                <a:spcPct val="120000"/>
              </a:lnSpc>
            </a:pPr>
            <a:r>
              <a:rPr lang="en-US" sz="2800" b="1" dirty="0"/>
              <a:t>Problems</a:t>
            </a:r>
            <a:r>
              <a:rPr lang="en-US" sz="2800" dirty="0"/>
              <a:t>: memory-bounded strategies can be complicated to implement and suffer from “memory thrashing” (regenerating forgotten nodes like IDS).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as Best-first Search</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0E34E8AE-CDF7-4C36-9458-8A8DAF645078}"/>
                  </a:ext>
                </a:extLst>
              </p:cNvPr>
              <p:cNvSpPr>
                <a:spLocks noGrp="1"/>
              </p:cNvSpPr>
              <p:nvPr>
                <p:ph idx="1"/>
              </p:nvPr>
            </p:nvSpPr>
            <p:spPr>
              <a:xfrm>
                <a:off x="628650" y="1524000"/>
                <a:ext cx="7886700" cy="4652963"/>
              </a:xfrm>
            </p:spPr>
            <p:txBody>
              <a:bodyPr>
                <a:normAutofit fontScale="92500" lnSpcReduction="10000"/>
              </a:bodyPr>
              <a:lstStyle/>
              <a:p>
                <a:r>
                  <a:rPr lang="en-US" sz="2000" dirty="0"/>
                  <a:t>All discussed search strategies can be implemented using Best-first search.</a:t>
                </a:r>
              </a:p>
              <a:p>
                <a:r>
                  <a:rPr lang="en-US" sz="2000" dirty="0"/>
                  <a:t>Best-first search expands always the </a:t>
                </a:r>
                <a:r>
                  <a:rPr lang="en-US" sz="2000" b="1" dirty="0"/>
                  <a:t>node with the minimum value of an evaluation function </a:t>
                </a:r>
                <a14:m>
                  <m:oMath xmlns:m="http://schemas.openxmlformats.org/officeDocument/2006/math">
                    <m:r>
                      <a:rPr lang="en-US" sz="2000" b="1" i="1" dirty="0" smtClean="0">
                        <a:latin typeface="Cambria Math" panose="02040503050406030204" pitchFamily="18" charset="0"/>
                      </a:rPr>
                      <m:t>𝒇</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oMath>
                </a14:m>
                <a:r>
                  <a:rPr lang="en-US" sz="2000" b="1" dirty="0"/>
                  <a:t>.</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b="1" dirty="0"/>
                  <a:t>Note: </a:t>
                </a:r>
                <a:r>
                  <a:rPr lang="en-US" sz="2000" dirty="0"/>
                  <a:t>DFS/IDS is typically implemented differently to achieve the lower space complexity.</a:t>
                </a:r>
              </a:p>
              <a:p>
                <a:endParaRPr lang="en-US" sz="2000" dirty="0"/>
              </a:p>
              <a:p>
                <a:endParaRPr lang="en-US" sz="2000" dirty="0"/>
              </a:p>
              <a:p>
                <a:endParaRPr lang="en-US" sz="2000" dirty="0"/>
              </a:p>
            </p:txBody>
          </p:sp>
        </mc:Choice>
        <mc:Fallback xmlns="">
          <p:sp>
            <p:nvSpPr>
              <p:cNvPr id="6" name="Content Placeholder 5">
                <a:extLst>
                  <a:ext uri="{FF2B5EF4-FFF2-40B4-BE49-F238E27FC236}">
                    <a16:creationId xmlns:a16="http://schemas.microsoft.com/office/drawing/2014/main" id="{0E34E8AE-CDF7-4C36-9458-8A8DAF645078}"/>
                  </a:ext>
                </a:extLst>
              </p:cNvPr>
              <p:cNvSpPr>
                <a:spLocks noGrp="1" noRot="1" noChangeAspect="1" noMove="1" noResize="1" noEditPoints="1" noAdjustHandles="1" noChangeArrowheads="1" noChangeShapeType="1" noTextEdit="1"/>
              </p:cNvSpPr>
              <p:nvPr>
                <p:ph idx="1"/>
              </p:nvPr>
            </p:nvSpPr>
            <p:spPr>
              <a:xfrm>
                <a:off x="628650" y="1524000"/>
                <a:ext cx="7886700" cy="4652963"/>
              </a:xfrm>
              <a:blipFill>
                <a:blip r:embed="rId3"/>
                <a:stretch>
                  <a:fillRect l="-541" t="-1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165166729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70840">
                    <a:tc>
                      <a:txBody>
                        <a:bodyPr/>
                        <a:lstStyle/>
                        <a:p>
                          <a:pPr algn="l"/>
                          <a:r>
                            <a:rPr lang="en-US" sz="2000" b="1" dirty="0"/>
                            <a:t>Search Strategy</a:t>
                          </a:r>
                        </a:p>
                      </a:txBody>
                      <a:tcPr/>
                    </a:tc>
                    <a:tc>
                      <a:txBody>
                        <a:bodyPr/>
                        <a:lstStyle/>
                        <a:p>
                          <a:pPr algn="ctr"/>
                          <a:r>
                            <a:rPr lang="en-US" sz="2000" dirty="0"/>
                            <a:t>Evaluation function </a:t>
                          </a:r>
                          <a14:m>
                            <m:oMath xmlns:m="http://schemas.openxmlformats.org/officeDocument/2006/math">
                              <m:r>
                                <a:rPr lang="en-US" sz="2000" b="1" i="1" smtClean="0">
                                  <a:latin typeface="Cambria Math" panose="02040503050406030204" pitchFamily="18" charset="0"/>
                                </a:rPr>
                                <m:t>𝒇</m:t>
                              </m:r>
                              <m:r>
                                <a:rPr lang="en-US" sz="2000" b="1" i="1" smtClean="0">
                                  <a:latin typeface="Cambria Math" panose="02040503050406030204" pitchFamily="18" charset="0"/>
                                </a:rPr>
                                <m:t>(</m:t>
                              </m:r>
                              <m:r>
                                <a:rPr lang="en-US" sz="2000" b="1" i="1" smtClean="0">
                                  <a:latin typeface="Cambria Math" panose="02040503050406030204" pitchFamily="18" charset="0"/>
                                </a:rPr>
                                <m:t>𝒏</m:t>
                              </m:r>
                              <m:r>
                                <a:rPr lang="en-US" sz="2000" b="1" i="1" smtClean="0">
                                  <a:latin typeface="Cambria Math" panose="02040503050406030204" pitchFamily="18" charset="0"/>
                                </a:rPr>
                                <m:t>)</m:t>
                              </m:r>
                            </m:oMath>
                          </a14:m>
                          <a:endParaRPr lang="en-US" sz="2000" dirty="0"/>
                        </a:p>
                      </a:txBody>
                      <a:tcPr/>
                    </a:tc>
                    <a:extLst>
                      <a:ext uri="{0D108BD9-81ED-4DB2-BD59-A6C34878D82A}">
                        <a16:rowId xmlns:a16="http://schemas.microsoft.com/office/drawing/2014/main" val="32724796"/>
                      </a:ext>
                    </a:extLst>
                  </a:tr>
                  <a:tr h="370840">
                    <a:tc>
                      <a:txBody>
                        <a:bodyPr/>
                        <a:lstStyle/>
                        <a:p>
                          <a:r>
                            <a:rPr lang="en-US" sz="2000" b="1" dirty="0"/>
                            <a:t>BFS</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(=uniform path cost)</a:t>
                          </a:r>
                        </a:p>
                      </a:txBody>
                      <a:tcPr/>
                    </a:tc>
                    <a:extLst>
                      <a:ext uri="{0D108BD9-81ED-4DB2-BD59-A6C34878D82A}">
                        <a16:rowId xmlns:a16="http://schemas.microsoft.com/office/drawing/2014/main" val="1409969715"/>
                      </a:ext>
                    </a:extLst>
                  </a:tr>
                  <a:tr h="370840">
                    <a:tc>
                      <a:txBody>
                        <a:bodyPr/>
                        <a:lstStyle/>
                        <a:p>
                          <a:r>
                            <a:rPr lang="en-US" sz="2000" b="1" dirty="0"/>
                            <a:t>Uniform-cost Search</a:t>
                          </a:r>
                        </a:p>
                      </a:txBody>
                      <a:tcPr/>
                    </a:tc>
                    <a:tc>
                      <a:txBody>
                        <a:bodyPr/>
                        <a:lstStyle/>
                        <a:p>
                          <a:pPr algn="ct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(=path cost)</a:t>
                          </a:r>
                        </a:p>
                      </a:txBody>
                      <a:tcPr/>
                    </a:tc>
                    <a:extLst>
                      <a:ext uri="{0D108BD9-81ED-4DB2-BD59-A6C34878D82A}">
                        <a16:rowId xmlns:a16="http://schemas.microsoft.com/office/drawing/2014/main" val="3724469291"/>
                      </a:ext>
                    </a:extLst>
                  </a:tr>
                  <a:tr h="370840">
                    <a:tc>
                      <a:txBody>
                        <a:bodyPr/>
                        <a:lstStyle/>
                        <a:p>
                          <a:r>
                            <a:rPr lang="en-US" sz="2000" b="1" dirty="0"/>
                            <a:t>DFS/IDS (see note below)</a:t>
                          </a:r>
                        </a:p>
                      </a:txBody>
                      <a:tcPr/>
                    </a:tc>
                    <a:tc>
                      <a:txBody>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255110076"/>
                      </a:ext>
                    </a:extLst>
                  </a:tr>
                  <a:tr h="370840">
                    <a:tc>
                      <a:txBody>
                        <a:bodyPr/>
                        <a:lstStyle/>
                        <a:p>
                          <a:r>
                            <a:rPr lang="en-US" sz="2000" b="1" dirty="0"/>
                            <a:t>Greedy Best-first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56244319"/>
                      </a:ext>
                    </a:extLst>
                  </a:tr>
                  <a:tr h="370840">
                    <a:tc>
                      <a:txBody>
                        <a:bodyPr/>
                        <a:lstStyle/>
                        <a:p>
                          <a:r>
                            <a:rPr lang="en-US" sz="2000" b="1" dirty="0"/>
                            <a:t>(weighted) A*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85196568"/>
                      </a:ext>
                    </a:extLst>
                  </a:tr>
                </a:tbl>
              </a:graphicData>
            </a:graphic>
          </p:graphicFrame>
        </mc:Choice>
        <mc:Fallback xmlns="">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165166729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96240">
                    <a:tc>
                      <a:txBody>
                        <a:bodyPr/>
                        <a:lstStyle/>
                        <a:p>
                          <a:pPr algn="l"/>
                          <a:r>
                            <a:rPr lang="en-US" sz="2000" b="1" dirty="0"/>
                            <a:t>Search Strategy</a:t>
                          </a:r>
                        </a:p>
                      </a:txBody>
                      <a:tcPr/>
                    </a:tc>
                    <a:tc>
                      <a:txBody>
                        <a:bodyPr/>
                        <a:lstStyle/>
                        <a:p>
                          <a:endParaRPr lang="en-US"/>
                        </a:p>
                      </a:txBody>
                      <a:tcPr>
                        <a:blipFill>
                          <a:blip r:embed="rId4"/>
                          <a:stretch>
                            <a:fillRect l="-120697" t="-7692" r="-820" b="-527692"/>
                          </a:stretch>
                        </a:blipFill>
                      </a:tcPr>
                    </a:tc>
                    <a:extLst>
                      <a:ext uri="{0D108BD9-81ED-4DB2-BD59-A6C34878D82A}">
                        <a16:rowId xmlns:a16="http://schemas.microsoft.com/office/drawing/2014/main" val="32724796"/>
                      </a:ext>
                    </a:extLst>
                  </a:tr>
                  <a:tr h="396240">
                    <a:tc>
                      <a:txBody>
                        <a:bodyPr/>
                        <a:lstStyle/>
                        <a:p>
                          <a:r>
                            <a:rPr lang="en-US" sz="2000" b="1" dirty="0"/>
                            <a:t>BFS</a:t>
                          </a:r>
                        </a:p>
                      </a:txBody>
                      <a:tcPr/>
                    </a:tc>
                    <a:tc>
                      <a:txBody>
                        <a:bodyPr/>
                        <a:lstStyle/>
                        <a:p>
                          <a:endParaRPr lang="en-US"/>
                        </a:p>
                      </a:txBody>
                      <a:tcPr>
                        <a:blipFill>
                          <a:blip r:embed="rId4"/>
                          <a:stretch>
                            <a:fillRect l="-120697" t="-107692" r="-820" b="-427692"/>
                          </a:stretch>
                        </a:blipFill>
                      </a:tcPr>
                    </a:tc>
                    <a:extLst>
                      <a:ext uri="{0D108BD9-81ED-4DB2-BD59-A6C34878D82A}">
                        <a16:rowId xmlns:a16="http://schemas.microsoft.com/office/drawing/2014/main" val="1409969715"/>
                      </a:ext>
                    </a:extLst>
                  </a:tr>
                  <a:tr h="396240">
                    <a:tc>
                      <a:txBody>
                        <a:bodyPr/>
                        <a:lstStyle/>
                        <a:p>
                          <a:r>
                            <a:rPr lang="en-US" sz="2000" b="1" dirty="0"/>
                            <a:t>Uniform-cost Search</a:t>
                          </a:r>
                        </a:p>
                      </a:txBody>
                      <a:tcPr/>
                    </a:tc>
                    <a:tc>
                      <a:txBody>
                        <a:bodyPr/>
                        <a:lstStyle/>
                        <a:p>
                          <a:endParaRPr lang="en-US"/>
                        </a:p>
                      </a:txBody>
                      <a:tcPr>
                        <a:blipFill>
                          <a:blip r:embed="rId4"/>
                          <a:stretch>
                            <a:fillRect l="-120697" t="-204545" r="-820" b="-321212"/>
                          </a:stretch>
                        </a:blipFill>
                      </a:tcPr>
                    </a:tc>
                    <a:extLst>
                      <a:ext uri="{0D108BD9-81ED-4DB2-BD59-A6C34878D82A}">
                        <a16:rowId xmlns:a16="http://schemas.microsoft.com/office/drawing/2014/main" val="3724469291"/>
                      </a:ext>
                    </a:extLst>
                  </a:tr>
                  <a:tr h="396240">
                    <a:tc>
                      <a:txBody>
                        <a:bodyPr/>
                        <a:lstStyle/>
                        <a:p>
                          <a:r>
                            <a:rPr lang="en-US" sz="2000" b="1" dirty="0"/>
                            <a:t>DFS/IDS (see note below)</a:t>
                          </a:r>
                        </a:p>
                      </a:txBody>
                      <a:tcPr/>
                    </a:tc>
                    <a:tc>
                      <a:txBody>
                        <a:bodyPr/>
                        <a:lstStyle/>
                        <a:p>
                          <a:endParaRPr lang="en-US"/>
                        </a:p>
                      </a:txBody>
                      <a:tcPr>
                        <a:blipFill>
                          <a:blip r:embed="rId4"/>
                          <a:stretch>
                            <a:fillRect l="-120697" t="-309231" r="-820" b="-226154"/>
                          </a:stretch>
                        </a:blipFill>
                      </a:tcPr>
                    </a:tc>
                    <a:extLst>
                      <a:ext uri="{0D108BD9-81ED-4DB2-BD59-A6C34878D82A}">
                        <a16:rowId xmlns:a16="http://schemas.microsoft.com/office/drawing/2014/main" val="1255110076"/>
                      </a:ext>
                    </a:extLst>
                  </a:tr>
                  <a:tr h="396240">
                    <a:tc>
                      <a:txBody>
                        <a:bodyPr/>
                        <a:lstStyle/>
                        <a:p>
                          <a:r>
                            <a:rPr lang="en-US" sz="2000" b="1" dirty="0"/>
                            <a:t>Greedy Best-first Search</a:t>
                          </a:r>
                        </a:p>
                      </a:txBody>
                      <a:tcPr/>
                    </a:tc>
                    <a:tc>
                      <a:txBody>
                        <a:bodyPr/>
                        <a:lstStyle/>
                        <a:p>
                          <a:endParaRPr lang="en-US"/>
                        </a:p>
                      </a:txBody>
                      <a:tcPr>
                        <a:blipFill>
                          <a:blip r:embed="rId4"/>
                          <a:stretch>
                            <a:fillRect l="-120697" t="-409231" r="-820" b="-126154"/>
                          </a:stretch>
                        </a:blipFill>
                      </a:tcPr>
                    </a:tc>
                    <a:extLst>
                      <a:ext uri="{0D108BD9-81ED-4DB2-BD59-A6C34878D82A}">
                        <a16:rowId xmlns:a16="http://schemas.microsoft.com/office/drawing/2014/main" val="3556244319"/>
                      </a:ext>
                    </a:extLst>
                  </a:tr>
                  <a:tr h="396240">
                    <a:tc>
                      <a:txBody>
                        <a:bodyPr/>
                        <a:lstStyle/>
                        <a:p>
                          <a:r>
                            <a:rPr lang="en-US" sz="2000" b="1" dirty="0"/>
                            <a:t>(weighted) A* Search</a:t>
                          </a:r>
                        </a:p>
                      </a:txBody>
                      <a:tcPr/>
                    </a:tc>
                    <a:tc>
                      <a:txBody>
                        <a:bodyPr/>
                        <a:lstStyle/>
                        <a:p>
                          <a:endParaRPr lang="en-US"/>
                        </a:p>
                      </a:txBody>
                      <a:tcPr>
                        <a:blipFill>
                          <a:blip r:embed="rId4"/>
                          <a:stretch>
                            <a:fillRect l="-120697" t="-509231" r="-820" b="-26154"/>
                          </a:stretch>
                        </a:blipFill>
                      </a:tcPr>
                    </a:tc>
                    <a:extLst>
                      <a:ext uri="{0D108BD9-81ED-4DB2-BD59-A6C34878D82A}">
                        <a16:rowId xmlns:a16="http://schemas.microsoft.com/office/drawing/2014/main" val="3585196568"/>
                      </a:ext>
                    </a:extLst>
                  </a:tr>
                </a:tbl>
              </a:graphicData>
            </a:graphic>
          </p:graphicFrame>
        </mc:Fallback>
      </mc:AlternateContent>
    </p:spTree>
    <p:extLst>
      <p:ext uri="{BB962C8B-B14F-4D97-AF65-F5344CB8AC3E}">
        <p14:creationId xmlns:p14="http://schemas.microsoft.com/office/powerpoint/2010/main" val="1311800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Example: Sliding-tile puzzle</a:t>
            </a:r>
          </a:p>
        </p:txBody>
      </p:sp>
      <mc:AlternateContent xmlns:mc="http://schemas.openxmlformats.org/markup-compatibility/2006" xmlns:a14="http://schemas.microsoft.com/office/drawing/2010/main">
        <mc:Choice Requires="a14">
          <p:sp>
            <p:nvSpPr>
              <p:cNvPr id="17413" name="Rectangle 5"/>
              <p:cNvSpPr>
                <a:spLocks noGrp="1" noChangeArrowheads="1"/>
              </p:cNvSpPr>
              <p:nvPr>
                <p:ph idx="1"/>
              </p:nvPr>
            </p:nvSpPr>
            <p:spPr>
              <a:xfrm>
                <a:off x="628650" y="1825625"/>
                <a:ext cx="5695950" cy="4351338"/>
              </a:xfrm>
              <a:noFill/>
              <a:ln/>
            </p:spPr>
            <p:txBody>
              <a:bodyPr>
                <a:noAutofit/>
              </a:bodyPr>
              <a:lstStyle/>
              <a:p>
                <a:pPr>
                  <a:lnSpc>
                    <a:spcPct val="120000"/>
                  </a:lnSpc>
                </a:pPr>
                <a:r>
                  <a:rPr lang="en-US" sz="2000" b="1" dirty="0">
                    <a:solidFill>
                      <a:srgbClr val="FF0000"/>
                    </a:solidFill>
                  </a:rPr>
                  <a:t>Initial State: </a:t>
                </a:r>
                <a:r>
                  <a:rPr lang="en-US" sz="2000" dirty="0"/>
                  <a:t>A given configuration.</a:t>
                </a:r>
                <a:endParaRPr lang="en-US" sz="2000" b="1" dirty="0">
                  <a:solidFill>
                    <a:srgbClr val="FF0000"/>
                  </a:solidFill>
                </a:endParaRPr>
              </a:p>
              <a:p>
                <a:pPr>
                  <a:lnSpc>
                    <a:spcPct val="120000"/>
                  </a:lnSpc>
                </a:pPr>
                <a:r>
                  <a:rPr lang="en-US" sz="2000" b="1" dirty="0">
                    <a:solidFill>
                      <a:srgbClr val="FF0000"/>
                    </a:solidFill>
                  </a:rPr>
                  <a:t>Actions: </a:t>
                </a:r>
                <a:r>
                  <a:rPr lang="en-US" sz="2000" dirty="0"/>
                  <a:t>Move blank left, right, up, down </a:t>
                </a:r>
                <a:endParaRPr lang="en-US" sz="2000" b="1" dirty="0">
                  <a:solidFill>
                    <a:srgbClr val="FF0000"/>
                  </a:solidFill>
                </a:endParaRPr>
              </a:p>
              <a:p>
                <a:pPr>
                  <a:lnSpc>
                    <a:spcPct val="120000"/>
                  </a:lnSpc>
                </a:pPr>
                <a:r>
                  <a:rPr lang="en-US" sz="2000" b="1" dirty="0">
                    <a:solidFill>
                      <a:srgbClr val="FF0000"/>
                    </a:solidFill>
                  </a:rPr>
                  <a:t>States as a result of the Initial state and the Transition model</a:t>
                </a:r>
              </a:p>
              <a:p>
                <a:pPr lvl="1">
                  <a:lnSpc>
                    <a:spcPct val="120000"/>
                  </a:lnSpc>
                </a:pPr>
                <a:r>
                  <a:rPr lang="en-US" sz="2000" dirty="0"/>
                  <a:t>The location of each tile (including the empty one, ½ of the permutations are unreachable)</a:t>
                </a:r>
              </a:p>
              <a:p>
                <a:pPr lvl="2">
                  <a:lnSpc>
                    <a:spcPct val="120000"/>
                  </a:lnSpc>
                </a:pPr>
                <a:r>
                  <a:rPr lang="en-US" sz="2000" dirty="0"/>
                  <a:t>8-puzzle: </a:t>
                </a:r>
                <a14:m>
                  <m:oMath xmlns:m="http://schemas.openxmlformats.org/officeDocument/2006/math">
                    <m:r>
                      <a:rPr lang="en-US" sz="2000" i="1" dirty="0" smtClean="0">
                        <a:latin typeface="Cambria Math" panose="02040503050406030204" pitchFamily="18" charset="0"/>
                      </a:rPr>
                      <m:t>9</m:t>
                    </m:r>
                    <m:r>
                      <a:rPr lang="en-US" sz="2000" b="0" i="1" dirty="0" smtClean="0">
                        <a:latin typeface="Cambria Math" panose="02040503050406030204" pitchFamily="18" charset="0"/>
                      </a:rPr>
                      <m:t>!/2</m:t>
                    </m:r>
                    <m:r>
                      <a:rPr lang="en-US" sz="2000" i="1" dirty="0" smtClean="0">
                        <a:latin typeface="Cambria Math" panose="02040503050406030204" pitchFamily="18" charset="0"/>
                      </a:rPr>
                      <m:t>=</m:t>
                    </m:r>
                    <m:r>
                      <a:rPr lang="en-US" sz="2000" b="0" i="1" dirty="0" smtClean="0">
                        <a:latin typeface="Cambria Math" panose="02040503050406030204" pitchFamily="18" charset="0"/>
                      </a:rPr>
                      <m:t>181,44</m:t>
                    </m:r>
                    <m:r>
                      <a:rPr lang="en-US" sz="2000" i="1" dirty="0" smtClean="0">
                        <a:latin typeface="Cambria Math" panose="02040503050406030204" pitchFamily="18" charset="0"/>
                      </a:rPr>
                      <m:t>0 </m:t>
                    </m:r>
                  </m:oMath>
                </a14:m>
                <a:r>
                  <a:rPr lang="en-US" sz="2000" dirty="0"/>
                  <a:t>states</a:t>
                </a:r>
              </a:p>
              <a:p>
                <a:pPr lvl="2">
                  <a:lnSpc>
                    <a:spcPct val="120000"/>
                  </a:lnSpc>
                </a:pPr>
                <a:r>
                  <a:rPr lang="en-US" sz="2000" dirty="0"/>
                  <a:t>15-puzzle: </a:t>
                </a:r>
                <a14:m>
                  <m:oMath xmlns:m="http://schemas.openxmlformats.org/officeDocument/2006/math">
                    <m:r>
                      <a:rPr lang="en-US" sz="2000" i="1" dirty="0" smtClean="0">
                        <a:latin typeface="Cambria Math" panose="02040503050406030204" pitchFamily="18" charset="0"/>
                      </a:rPr>
                      <m:t>1</m:t>
                    </m:r>
                    <m:r>
                      <a:rPr lang="en-US" sz="2000" b="0" i="1" dirty="0" smtClean="0">
                        <a:latin typeface="Cambria Math" panose="02040503050406030204" pitchFamily="18" charset="0"/>
                      </a:rPr>
                      <m:t>6</m:t>
                    </m:r>
                    <m:r>
                      <a:rPr lang="en-US" sz="2000" i="1" dirty="0">
                        <a:latin typeface="Cambria Math" panose="02040503050406030204" pitchFamily="18" charset="0"/>
                      </a:rPr>
                      <m:t>!</m:t>
                    </m:r>
                    <m:r>
                      <a:rPr lang="en-US" sz="2000" b="0" i="1" dirty="0" smtClean="0">
                        <a:latin typeface="Cambria Math" panose="02040503050406030204" pitchFamily="18" charset="0"/>
                      </a:rPr>
                      <m:t>/2</m:t>
                    </m:r>
                    <m:r>
                      <a:rPr lang="en-US" sz="2000" i="1" dirty="0">
                        <a:latin typeface="Cambria Math" panose="02040503050406030204" pitchFamily="18" charset="0"/>
                      </a:rPr>
                      <m:t> </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rPr>
                      <m:t> </m:t>
                    </m:r>
                    <m:sSup>
                      <m:sSupPr>
                        <m:ctrlPr>
                          <a:rPr lang="en-US" sz="2000" b="0" i="1" dirty="0" smtClean="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rPr>
                          <m:t>10</m:t>
                        </m:r>
                      </m:e>
                      <m:sup>
                        <m:r>
                          <a:rPr lang="en-US" sz="2000" b="0" i="1" dirty="0" smtClean="0">
                            <a:latin typeface="Cambria Math" panose="02040503050406030204" pitchFamily="18" charset="0"/>
                          </a:rPr>
                          <m:t>13</m:t>
                        </m:r>
                      </m:sup>
                    </m:sSup>
                  </m:oMath>
                </a14:m>
                <a:r>
                  <a:rPr lang="en-US" sz="2000" dirty="0"/>
                  <a:t> states</a:t>
                </a:r>
              </a:p>
              <a:p>
                <a:pPr lvl="2">
                  <a:lnSpc>
                    <a:spcPct val="120000"/>
                  </a:lnSpc>
                </a:pPr>
                <a:r>
                  <a:rPr lang="en-US" sz="2000" dirty="0"/>
                  <a:t>24-puzzle: </a:t>
                </a:r>
                <a14:m>
                  <m:oMath xmlns:m="http://schemas.openxmlformats.org/officeDocument/2006/math">
                    <m:r>
                      <a:rPr lang="en-US" sz="2000" i="1" dirty="0" smtClean="0">
                        <a:latin typeface="Cambria Math" panose="02040503050406030204" pitchFamily="18" charset="0"/>
                      </a:rPr>
                      <m:t>25!</m:t>
                    </m:r>
                    <m:r>
                      <a:rPr lang="en-US" sz="2000" b="0" i="1" dirty="0" smtClean="0">
                        <a:latin typeface="Cambria Math" panose="02040503050406030204" pitchFamily="18" charset="0"/>
                      </a:rPr>
                      <m:t>/2 </m:t>
                    </m:r>
                    <m:r>
                      <a:rPr lang="en-US" sz="2000" b="0" i="1" dirty="0" smtClean="0">
                        <a:latin typeface="Cambria Math" panose="02040503050406030204" pitchFamily="18" charset="0"/>
                        <a:ea typeface="Cambria Math" panose="02040503050406030204" pitchFamily="18" charset="0"/>
                      </a:rPr>
                      <m:t>≈</m:t>
                    </m:r>
                    <m:r>
                      <a:rPr lang="en-US" sz="2000" i="1" dirty="0" smtClean="0">
                        <a:latin typeface="Cambria Math" panose="02040503050406030204" pitchFamily="18" charset="0"/>
                      </a:rPr>
                      <m:t> 10</m:t>
                    </m:r>
                    <m:r>
                      <a:rPr lang="en-US" sz="2000" i="1" baseline="30000" dirty="0" smtClean="0">
                        <a:latin typeface="Cambria Math" panose="02040503050406030204" pitchFamily="18" charset="0"/>
                      </a:rPr>
                      <m:t>25</m:t>
                    </m:r>
                    <m:r>
                      <a:rPr lang="en-US" sz="2000" i="1" dirty="0" smtClean="0">
                        <a:latin typeface="Cambria Math" panose="02040503050406030204" pitchFamily="18" charset="0"/>
                      </a:rPr>
                      <m:t> </m:t>
                    </m:r>
                  </m:oMath>
                </a14:m>
                <a:r>
                  <a:rPr lang="en-US" sz="2000" dirty="0"/>
                  <a:t>states</a:t>
                </a:r>
                <a:endParaRPr lang="en-US" sz="2000" dirty="0">
                  <a:solidFill>
                    <a:srgbClr val="CC0099"/>
                  </a:solidFill>
                </a:endParaRPr>
              </a:p>
              <a:p>
                <a:pPr>
                  <a:lnSpc>
                    <a:spcPct val="120000"/>
                  </a:lnSpc>
                </a:pPr>
                <a:r>
                  <a:rPr lang="en-US" sz="2000" b="1" dirty="0">
                    <a:solidFill>
                      <a:srgbClr val="FF0000"/>
                    </a:solidFill>
                  </a:rPr>
                  <a:t>Goal state: </a:t>
                </a:r>
                <a:r>
                  <a:rPr lang="en-US" sz="2000" dirty="0"/>
                  <a:t>Tiles are arranged empty and 1-8</a:t>
                </a:r>
                <a:endParaRPr lang="en-US" sz="2000" b="1" dirty="0">
                  <a:solidFill>
                    <a:srgbClr val="FF0000"/>
                  </a:solidFill>
                </a:endParaRPr>
              </a:p>
              <a:p>
                <a:pPr>
                  <a:lnSpc>
                    <a:spcPct val="120000"/>
                  </a:lnSpc>
                </a:pPr>
                <a:r>
                  <a:rPr lang="en-US" sz="2000" b="1" dirty="0">
                    <a:solidFill>
                      <a:srgbClr val="FF0000"/>
                    </a:solidFill>
                  </a:rPr>
                  <a:t>Path cost: </a:t>
                </a:r>
                <a:r>
                  <a:rPr lang="en-US" sz="2000" dirty="0"/>
                  <a:t>1 per tile move.</a:t>
                </a:r>
                <a:br>
                  <a:rPr lang="en-US" dirty="0"/>
                </a:br>
                <a:endParaRPr lang="en-US" dirty="0"/>
              </a:p>
              <a:p>
                <a:pPr>
                  <a:lnSpc>
                    <a:spcPct val="120000"/>
                  </a:lnSpc>
                </a:pPr>
                <a:r>
                  <a:rPr lang="en-US" sz="1800" dirty="0">
                    <a:hlinkClick r:id="rId3"/>
                  </a:rPr>
                  <a:t>Finding the optimal solution of n-Puzzle is NP-hard</a:t>
                </a:r>
                <a:endParaRPr lang="en-US" sz="1800" dirty="0"/>
              </a:p>
            </p:txBody>
          </p:sp>
        </mc:Choice>
        <mc:Fallback xmlns="">
          <p:sp>
            <p:nvSpPr>
              <p:cNvPr id="17413" name="Rectangle 5"/>
              <p:cNvSpPr>
                <a:spLocks noGrp="1" noRot="1" noChangeAspect="1" noMove="1" noResize="1" noEditPoints="1" noAdjustHandles="1" noChangeArrowheads="1" noChangeShapeType="1" noTextEdit="1"/>
              </p:cNvSpPr>
              <p:nvPr>
                <p:ph idx="1"/>
              </p:nvPr>
            </p:nvSpPr>
            <p:spPr>
              <a:xfrm>
                <a:off x="628650" y="1825625"/>
                <a:ext cx="5695950" cy="4351338"/>
              </a:xfrm>
              <a:blipFill>
                <a:blip r:embed="rId4"/>
                <a:stretch>
                  <a:fillRect l="-963" b="-28992"/>
                </a:stretch>
              </a:blipFill>
              <a:ln/>
            </p:spPr>
            <p:txBody>
              <a:bodyPr/>
              <a:lstStyle/>
              <a:p>
                <a:r>
                  <a:rPr lang="en-US">
                    <a:noFill/>
                  </a:rPr>
                  <a:t> </a:t>
                </a:r>
              </a:p>
            </p:txBody>
          </p:sp>
        </mc:Fallback>
      </mc:AlternateContent>
      <p:pic>
        <p:nvPicPr>
          <p:cNvPr id="17414" name="Picture 6" descr="8puzzle"/>
          <p:cNvPicPr>
            <a:picLocks noChangeAspect="1" noChangeArrowheads="1"/>
          </p:cNvPicPr>
          <p:nvPr/>
        </p:nvPicPr>
        <p:blipFill>
          <a:blip r:embed="rId5" cstate="print"/>
          <a:srcRect r="49396"/>
          <a:stretch>
            <a:fillRect/>
          </a:stretch>
        </p:blipFill>
        <p:spPr bwMode="auto">
          <a:xfrm>
            <a:off x="6608445" y="1447800"/>
            <a:ext cx="2154555" cy="2162175"/>
          </a:xfrm>
          <a:prstGeom prst="rect">
            <a:avLst/>
          </a:prstGeom>
          <a:noFill/>
        </p:spPr>
      </p:pic>
      <p:pic>
        <p:nvPicPr>
          <p:cNvPr id="8" name="Picture 6" descr="8puzzle"/>
          <p:cNvPicPr>
            <a:picLocks noChangeAspect="1" noChangeArrowheads="1"/>
          </p:cNvPicPr>
          <p:nvPr/>
        </p:nvPicPr>
        <p:blipFill>
          <a:blip r:embed="rId5" cstate="print"/>
          <a:srcRect l="49396"/>
          <a:stretch>
            <a:fillRect/>
          </a:stretch>
        </p:blipFill>
        <p:spPr bwMode="auto">
          <a:xfrm>
            <a:off x="6324600" y="3810000"/>
            <a:ext cx="2154555" cy="21621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4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4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41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41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41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41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41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41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41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41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3" grpId="0" uiExpand="1" build="p"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735336"/>
            <a:ext cx="2057400" cy="365125"/>
          </a:xfrm>
        </p:spPr>
        <p:txBody>
          <a:bodyPr/>
          <a:lstStyle/>
          <a:p>
            <a:fld id="{E97C47EE-1537-423B-A9B2-96D7BC867AC1}" type="slidenum">
              <a:rPr lang="en-US" smtClean="0"/>
              <a:t>80</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12206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478601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652410"/>
            <a:ext cx="2133600" cy="228600"/>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252610"/>
            <a:ext cx="3429000" cy="228600"/>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195210"/>
            <a:ext cx="228600" cy="228600"/>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18171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322464"/>
            <a:ext cx="2626168" cy="338554"/>
          </a:xfrm>
          <a:prstGeom prst="rect">
            <a:avLst/>
          </a:prstGeom>
          <a:noFill/>
        </p:spPr>
        <p:txBody>
          <a:bodyPr wrap="none" rtlCol="0">
            <a:spAutoFit/>
          </a:bodyPr>
          <a:lstStyle/>
          <a:p>
            <a:r>
              <a:rPr lang="en-US" sz="1600" dirty="0"/>
              <a:t>See BFS for function EXPAND.</a:t>
            </a:r>
          </a:p>
        </p:txBody>
      </p:sp>
      <p:sp>
        <p:nvSpPr>
          <p:cNvPr id="15" name="Speech Bubble: Rectangle with Corners Rounded 14">
            <a:extLst>
              <a:ext uri="{FF2B5EF4-FFF2-40B4-BE49-F238E27FC236}">
                <a16:creationId xmlns:a16="http://schemas.microsoft.com/office/drawing/2014/main" id="{AAF19C76-1985-4A20-80E0-79ECB8A94255}"/>
              </a:ext>
            </a:extLst>
          </p:cNvPr>
          <p:cNvSpPr/>
          <p:nvPr/>
        </p:nvSpPr>
        <p:spPr>
          <a:xfrm>
            <a:off x="6134100" y="1676400"/>
            <a:ext cx="2705100" cy="281295"/>
          </a:xfrm>
          <a:prstGeom prst="wedgeRoundRectCallout">
            <a:avLst>
              <a:gd name="adj1" fmla="val -117350"/>
              <a:gd name="adj2" fmla="val 1155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is the function </a:t>
            </a:r>
            <a:r>
              <a:rPr lang="en-US" sz="1600" i="1" dirty="0"/>
              <a:t>f(n)</a:t>
            </a:r>
            <a:endParaRPr lang="en-US" sz="1600" dirty="0"/>
          </a:p>
        </p:txBody>
      </p:sp>
    </p:spTree>
    <p:extLst>
      <p:ext uri="{BB962C8B-B14F-4D97-AF65-F5344CB8AC3E}">
        <p14:creationId xmlns:p14="http://schemas.microsoft.com/office/powerpoint/2010/main" val="39313995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Uninformed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3009049359"/>
              </p:ext>
            </p:extLst>
          </p:nvPr>
        </p:nvGraphicFramePr>
        <p:xfrm>
          <a:off x="228600" y="1219201"/>
          <a:ext cx="8686800" cy="3889473"/>
        </p:xfrm>
        <a:graphic>
          <a:graphicData uri="http://schemas.openxmlformats.org/drawingml/2006/table">
            <a:tbl>
              <a:tblPr firstRow="1" bandRow="1">
                <a:tableStyleId>{5C22544A-7EE6-4342-B048-85BDC9FD1C3A}</a:tableStyleId>
              </a:tblPr>
              <a:tblGrid>
                <a:gridCol w="1737360">
                  <a:extLst>
                    <a:ext uri="{9D8B030D-6E8A-4147-A177-3AD203B41FA5}">
                      <a16:colId xmlns:a16="http://schemas.microsoft.com/office/drawing/2014/main" val="20000"/>
                    </a:ext>
                  </a:extLst>
                </a:gridCol>
                <a:gridCol w="173736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gridCol w="1737360">
                  <a:extLst>
                    <a:ext uri="{9D8B030D-6E8A-4147-A177-3AD203B41FA5}">
                      <a16:colId xmlns:a16="http://schemas.microsoft.com/office/drawing/2014/main" val="20003"/>
                    </a:ext>
                  </a:extLst>
                </a:gridCol>
                <a:gridCol w="173736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dirty="0"/>
                    </a:p>
                  </a:txBody>
                  <a:tcPr anchor="ctr"/>
                </a:tc>
                <a:extLst>
                  <a:ext uri="{0D108BD9-81ED-4DB2-BD59-A6C34878D82A}">
                    <a16:rowId xmlns:a16="http://schemas.microsoft.com/office/drawing/2014/main" val="10004"/>
                  </a:ext>
                </a:extLst>
              </a:tr>
            </a:tbl>
          </a:graphicData>
        </a:graphic>
      </p:graphicFrame>
      <p:sp>
        <p:nvSpPr>
          <p:cNvPr id="6" name="Rectangle 5"/>
          <p:cNvSpPr/>
          <p:nvPr/>
        </p:nvSpPr>
        <p:spPr>
          <a:xfrm>
            <a:off x="1981200" y="5505271"/>
            <a:ext cx="5128447" cy="1200329"/>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en-US" dirty="0">
                <a:latin typeface="+mn-lt"/>
              </a:rPr>
              <a:t>b:    maximum branching factor of the search tree</a:t>
            </a:r>
          </a:p>
          <a:p>
            <a:r>
              <a:rPr lang="en-US" dirty="0">
                <a:latin typeface="+mn-lt"/>
              </a:rPr>
              <a:t>d:    depth of the optimal solution</a:t>
            </a:r>
          </a:p>
          <a:p>
            <a:r>
              <a:rPr lang="en-US" dirty="0">
                <a:latin typeface="+mn-lt"/>
              </a:rPr>
              <a:t>m:   maximum length of any path in the state space</a:t>
            </a:r>
          </a:p>
          <a:p>
            <a:r>
              <a:rPr lang="en-US" dirty="0">
                <a:latin typeface="+mn-lt"/>
              </a:rPr>
              <a:t>C*:  cost of optimal solution</a:t>
            </a:r>
          </a:p>
        </p:txBody>
      </p:sp>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831068"/>
            <a:ext cx="485519" cy="369332"/>
          </a:xfrm>
          <a:prstGeom prst="rect">
            <a:avLst/>
          </a:prstGeom>
          <a:noFill/>
        </p:spPr>
        <p:txBody>
          <a:bodyPr wrap="none" rtlCol="0">
            <a:spAutoFit/>
          </a:bodyPr>
          <a:lstStyle/>
          <a:p>
            <a:pPr algn="ctr"/>
            <a:r>
              <a:rPr lang="en-US" dirty="0">
                <a:latin typeface="+mn-lt"/>
              </a:rPr>
              <a:t>Yes</a:t>
            </a:r>
          </a:p>
        </p:txBody>
      </p:sp>
      <p:sp>
        <p:nvSpPr>
          <p:cNvPr id="9" name="TextBox 8"/>
          <p:cNvSpPr txBox="1"/>
          <p:nvPr/>
        </p:nvSpPr>
        <p:spPr>
          <a:xfrm>
            <a:off x="1872758" y="3530768"/>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 checking)</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267200" y="28194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337012" y="36576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058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05865" y="2057400"/>
                <a:ext cx="813171"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890152" y="3669268"/>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890152" y="3669268"/>
                <a:ext cx="848309" cy="369332"/>
              </a:xfrm>
              <a:prstGeom prst="rect">
                <a:avLst/>
              </a:prstGeom>
              <a:blipFill>
                <a:blip r:embed="rId4"/>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05865" y="4507468"/>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05865" y="4507468"/>
                <a:ext cx="813171" cy="369332"/>
              </a:xfrm>
              <a:prstGeom prst="rect">
                <a:avLst/>
              </a:prstGeom>
              <a:blipFill>
                <a:blip r:embed="rId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6584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658465" y="2057400"/>
                <a:ext cx="813171"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586337" y="3669268"/>
                <a:ext cx="914033"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586337" y="3669268"/>
                <a:ext cx="914033" cy="369332"/>
              </a:xfrm>
              <a:prstGeom prst="rect">
                <a:avLst/>
              </a:prstGeom>
              <a:blipFill>
                <a:blip r:embed="rId7"/>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15129" y="4495800"/>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15129" y="4495800"/>
                <a:ext cx="856452"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5410200" y="2819400"/>
                <a:ext cx="35814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𝑛</m:t>
                        </m:r>
                      </m:e>
                    </m:d>
                    <m:r>
                      <a:rPr lang="en-US" i="1" dirty="0">
                        <a:latin typeface="Cambria Math" panose="02040503050406030204" pitchFamily="18" charset="0"/>
                        <a:cs typeface="Arial" pitchFamily="34" charset="0"/>
                      </a:rPr>
                      <m:t>≤</m:t>
                    </m:r>
                    <m:sSup>
                      <m:sSupPr>
                        <m:ctrlPr>
                          <a:rPr lang="en-US" b="0" i="1" dirty="0" smtClean="0">
                            <a:latin typeface="Cambria Math" panose="02040503050406030204" pitchFamily="18"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25" name="Rectangle 24"/>
              <p:cNvSpPr>
                <a:spLocks noRot="1" noChangeAspect="1" noMove="1" noResize="1" noEditPoints="1" noAdjustHandles="1" noChangeArrowheads="1" noChangeShapeType="1" noTextEdit="1"/>
              </p:cNvSpPr>
              <p:nvPr/>
            </p:nvSpPr>
            <p:spPr>
              <a:xfrm>
                <a:off x="5410200" y="2819400"/>
                <a:ext cx="3581400" cy="369332"/>
              </a:xfrm>
              <a:prstGeom prst="rect">
                <a:avLst/>
              </a:prstGeom>
              <a:blipFill>
                <a:blip r:embed="rId9"/>
                <a:stretch>
                  <a:fillRect t="-10000" b="-25000"/>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P spid="12" grpId="0"/>
      <p:bldP spid="13" grpId="0"/>
      <p:bldP spid="14" grpId="0"/>
      <p:bldP spid="15" grpId="0"/>
      <p:bldP spid="16" grpId="0"/>
      <p:bldP spid="18" grpId="0"/>
      <p:bldP spid="19" grpId="0"/>
      <p:bldP spid="20" grpId="0"/>
      <p:bldP spid="22" grpId="0"/>
      <p:bldP spid="24" grpId="0"/>
      <p:bldP spid="2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All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3561426607"/>
              </p:ext>
            </p:extLst>
          </p:nvPr>
        </p:nvGraphicFramePr>
        <p:xfrm>
          <a:off x="152400" y="1219201"/>
          <a:ext cx="8915400" cy="5517435"/>
        </p:xfrm>
        <a:graphic>
          <a:graphicData uri="http://schemas.openxmlformats.org/drawingml/2006/table">
            <a:tbl>
              <a:tblPr firstRow="1" bandRow="1">
                <a:tableStyleId>{5C22544A-7EE6-4342-B048-85BDC9FD1C3A}</a:tableStyleId>
              </a:tblPr>
              <a:tblGrid>
                <a:gridCol w="1783080">
                  <a:extLst>
                    <a:ext uri="{9D8B030D-6E8A-4147-A177-3AD203B41FA5}">
                      <a16:colId xmlns:a16="http://schemas.microsoft.com/office/drawing/2014/main" val="20000"/>
                    </a:ext>
                  </a:extLst>
                </a:gridCol>
                <a:gridCol w="1783080">
                  <a:extLst>
                    <a:ext uri="{9D8B030D-6E8A-4147-A177-3AD203B41FA5}">
                      <a16:colId xmlns:a16="http://schemas.microsoft.com/office/drawing/2014/main" val="20001"/>
                    </a:ext>
                  </a:extLst>
                </a:gridCol>
                <a:gridCol w="1783080">
                  <a:extLst>
                    <a:ext uri="{9D8B030D-6E8A-4147-A177-3AD203B41FA5}">
                      <a16:colId xmlns:a16="http://schemas.microsoft.com/office/drawing/2014/main" val="20002"/>
                    </a:ext>
                  </a:extLst>
                </a:gridCol>
                <a:gridCol w="1783080">
                  <a:extLst>
                    <a:ext uri="{9D8B030D-6E8A-4147-A177-3AD203B41FA5}">
                      <a16:colId xmlns:a16="http://schemas.microsoft.com/office/drawing/2014/main" val="20003"/>
                    </a:ext>
                  </a:extLst>
                </a:gridCol>
                <a:gridCol w="178308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dirty="0"/>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813981">
                <a:tc>
                  <a:txBody>
                    <a:bodyPr/>
                    <a:lstStyle/>
                    <a:p>
                      <a:pPr algn="ctr"/>
                      <a:r>
                        <a:rPr lang="en-US" sz="20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tc>
                  <a:txBody>
                    <a:bodyPr/>
                    <a:lstStyle/>
                    <a:p>
                      <a:endParaRPr lang="en-US"/>
                    </a:p>
                  </a:txBody>
                  <a:tcPr anchor="ctr">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813981">
                <a:tc>
                  <a:txBody>
                    <a:bodyPr/>
                    <a:lstStyle/>
                    <a:p>
                      <a:pPr algn="ctr"/>
                      <a:r>
                        <a:rPr lang="en-US" sz="2000" b="1" dirty="0"/>
                        <a:t>A* 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dirty="0"/>
                    </a:p>
                  </a:txBody>
                  <a:tcPr anchor="ctr"/>
                </a:tc>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val="10006"/>
                  </a:ext>
                </a:extLst>
              </a:tr>
            </a:tbl>
          </a:graphicData>
        </a:graphic>
      </p:graphicFrame>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907268"/>
            <a:ext cx="485518" cy="369332"/>
          </a:xfrm>
          <a:prstGeom prst="rect">
            <a:avLst/>
          </a:prstGeom>
          <a:noFill/>
        </p:spPr>
        <p:txBody>
          <a:bodyPr wrap="none" rtlCol="0">
            <a:spAutoFit/>
          </a:bodyPr>
          <a:lstStyle/>
          <a:p>
            <a:pPr algn="ctr"/>
            <a:r>
              <a:rPr lang="en-US" dirty="0">
                <a:latin typeface="+mn-lt"/>
              </a:rPr>
              <a:t>Yes</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331009" y="28956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400821" y="36576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69674"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69674" y="2057400"/>
                <a:ext cx="813171"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5474010" y="2895600"/>
                <a:ext cx="35052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17" name="Rectangle 16"/>
              <p:cNvSpPr>
                <a:spLocks noRot="1" noChangeAspect="1" noMove="1" noResize="1" noEditPoints="1" noAdjustHandles="1" noChangeArrowheads="1" noChangeShapeType="1" noTextEdit="1"/>
              </p:cNvSpPr>
              <p:nvPr/>
            </p:nvSpPr>
            <p:spPr>
              <a:xfrm>
                <a:off x="5474010" y="2895600"/>
                <a:ext cx="3505200" cy="369332"/>
              </a:xfrm>
              <a:prstGeom prst="rect">
                <a:avLst/>
              </a:prstGeom>
              <a:blipFill>
                <a:blip r:embed="rId4"/>
                <a:stretch>
                  <a:fillRect l="-522"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953961" y="3669268"/>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953961" y="3669268"/>
                <a:ext cx="848309" cy="369332"/>
              </a:xfrm>
              <a:prstGeom prst="rect">
                <a:avLst/>
              </a:prstGeom>
              <a:blipFill>
                <a:blip r:embed="rId5"/>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69674" y="4507468"/>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69674" y="4507468"/>
                <a:ext cx="813171" cy="369332"/>
              </a:xfrm>
              <a:prstGeom prst="rect">
                <a:avLst/>
              </a:prstGeom>
              <a:blipFill>
                <a:blip r:embed="rId6"/>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722274"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722274" y="2057400"/>
                <a:ext cx="813171"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420919" y="3669268"/>
                <a:ext cx="1372492" cy="369397"/>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br>
                  <a:rPr lang="en-US" dirty="0">
                    <a:latin typeface="+mn-lt"/>
                  </a:rPr>
                </a:br>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420919" y="3669268"/>
                <a:ext cx="1372492" cy="369397"/>
              </a:xfrm>
              <a:prstGeom prst="rect">
                <a:avLst/>
              </a:prstGeom>
              <a:blipFill>
                <a:blip r:embed="rId8"/>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78937" y="4495800"/>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78937" y="4495800"/>
                <a:ext cx="856452" cy="369332"/>
              </a:xfrm>
              <a:prstGeom prst="rect">
                <a:avLst/>
              </a:prstGeom>
              <a:blipFill>
                <a:blip r:embed="rId9"/>
                <a:stretch>
                  <a:fillRect b="-13333"/>
                </a:stretch>
              </a:blipFill>
            </p:spPr>
            <p:txBody>
              <a:bodyPr/>
              <a:lstStyle/>
              <a:p>
                <a:r>
                  <a:rPr lang="en-US">
                    <a:noFill/>
                  </a:rPr>
                  <a:t> </a:t>
                </a:r>
              </a:p>
            </p:txBody>
          </p:sp>
        </mc:Fallback>
      </mc:AlternateContent>
      <p:sp>
        <p:nvSpPr>
          <p:cNvPr id="26" name="TextBox 25"/>
          <p:cNvSpPr txBox="1"/>
          <p:nvPr/>
        </p:nvSpPr>
        <p:spPr>
          <a:xfrm>
            <a:off x="4400821" y="53340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27" name="Rectangle 26"/>
              <p:cNvSpPr/>
              <p:nvPr/>
            </p:nvSpPr>
            <p:spPr>
              <a:xfrm>
                <a:off x="6789838" y="5181600"/>
                <a:ext cx="1933030"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Worst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a14:m>
                <a:endParaRPr lang="en-US" dirty="0">
                  <a:latin typeface="+mn-lt"/>
                </a:endParaRPr>
              </a:p>
            </p:txBody>
          </p:sp>
        </mc:Choice>
        <mc:Fallback xmlns="">
          <p:sp>
            <p:nvSpPr>
              <p:cNvPr id="27" name="Rectangle 26"/>
              <p:cNvSpPr>
                <a:spLocks noRot="1" noChangeAspect="1" noMove="1" noResize="1" noEditPoints="1" noAdjustHandles="1" noChangeArrowheads="1" noChangeShapeType="1" noTextEdit="1"/>
              </p:cNvSpPr>
              <p:nvPr/>
            </p:nvSpPr>
            <p:spPr>
              <a:xfrm>
                <a:off x="6789838" y="5181600"/>
                <a:ext cx="1933030" cy="369332"/>
              </a:xfrm>
              <a:prstGeom prst="rect">
                <a:avLst/>
              </a:prstGeom>
              <a:blipFill>
                <a:blip r:embed="rId10"/>
                <a:stretch>
                  <a:fillRect l="-2524" t="-8197" r="-315" b="-24590"/>
                </a:stretch>
              </a:blipFill>
            </p:spPr>
            <p:txBody>
              <a:bodyPr/>
              <a:lstStyle/>
              <a:p>
                <a:r>
                  <a:rPr lang="en-US">
                    <a:noFill/>
                  </a:rPr>
                  <a:t> </a:t>
                </a:r>
              </a:p>
            </p:txBody>
          </p:sp>
        </mc:Fallback>
      </mc:AlternateContent>
      <p:sp>
        <p:nvSpPr>
          <p:cNvPr id="28" name="TextBox 27"/>
          <p:cNvSpPr txBox="1"/>
          <p:nvPr/>
        </p:nvSpPr>
        <p:spPr>
          <a:xfrm>
            <a:off x="2590800" y="6172200"/>
            <a:ext cx="485518" cy="369332"/>
          </a:xfrm>
          <a:prstGeom prst="rect">
            <a:avLst/>
          </a:prstGeom>
          <a:noFill/>
        </p:spPr>
        <p:txBody>
          <a:bodyPr wrap="none" rtlCol="0">
            <a:spAutoFit/>
          </a:bodyPr>
          <a:lstStyle/>
          <a:p>
            <a:r>
              <a:rPr lang="en-US" dirty="0">
                <a:latin typeface="+mn-lt"/>
              </a:rPr>
              <a:t>Yes</a:t>
            </a:r>
          </a:p>
        </p:txBody>
      </p:sp>
      <p:sp>
        <p:nvSpPr>
          <p:cNvPr id="29" name="TextBox 28"/>
          <p:cNvSpPr txBox="1"/>
          <p:nvPr/>
        </p:nvSpPr>
        <p:spPr>
          <a:xfrm>
            <a:off x="4378891" y="6172200"/>
            <a:ext cx="485518" cy="369332"/>
          </a:xfrm>
          <a:prstGeom prst="rect">
            <a:avLst/>
          </a:prstGeom>
          <a:noFill/>
        </p:spPr>
        <p:txBody>
          <a:bodyPr wrap="none" rtlCol="0">
            <a:spAutoFit/>
          </a:bodyPr>
          <a:lstStyle/>
          <a:p>
            <a:r>
              <a:rPr lang="en-US" dirty="0">
                <a:latin typeface="+mn-lt"/>
              </a:rPr>
              <a:t>Yes</a:t>
            </a:r>
          </a:p>
        </p:txBody>
      </p:sp>
      <mc:AlternateContent xmlns:mc="http://schemas.openxmlformats.org/markup-compatibility/2006" xmlns:a14="http://schemas.microsoft.com/office/drawing/2010/main">
        <mc:Choice Requires="a14">
          <p:sp>
            <p:nvSpPr>
              <p:cNvPr id="30" name="Rectangle 29"/>
              <p:cNvSpPr/>
              <p:nvPr/>
            </p:nvSpPr>
            <p:spPr>
              <a:xfrm>
                <a:off x="6866734" y="5498068"/>
                <a:ext cx="1788118"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Best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𝑏𝑑</m:t>
                    </m:r>
                    <m:r>
                      <a:rPr lang="en-US" i="1" dirty="0">
                        <a:latin typeface="Cambria Math" panose="02040503050406030204" pitchFamily="18" charset="0"/>
                      </a:rPr>
                      <m:t>)</m:t>
                    </m:r>
                  </m:oMath>
                </a14:m>
                <a:endParaRPr lang="en-US" dirty="0">
                  <a:latin typeface="+mn-lt"/>
                </a:endParaRPr>
              </a:p>
            </p:txBody>
          </p:sp>
        </mc:Choice>
        <mc:Fallback xmlns="">
          <p:sp>
            <p:nvSpPr>
              <p:cNvPr id="30" name="Rectangle 29"/>
              <p:cNvSpPr>
                <a:spLocks noRot="1" noChangeAspect="1" noMove="1" noResize="1" noEditPoints="1" noAdjustHandles="1" noChangeArrowheads="1" noChangeShapeType="1" noTextEdit="1"/>
              </p:cNvSpPr>
              <p:nvPr/>
            </p:nvSpPr>
            <p:spPr>
              <a:xfrm>
                <a:off x="6866734" y="5498068"/>
                <a:ext cx="1788118" cy="369332"/>
              </a:xfrm>
              <a:prstGeom prst="rect">
                <a:avLst/>
              </a:prstGeom>
              <a:blipFill>
                <a:blip r:embed="rId11"/>
                <a:stretch>
                  <a:fillRect l="-2381" t="-9836" r="-340"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5474010" y="5989639"/>
                <a:ext cx="3746190" cy="646331"/>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br>
                  <a:rPr lang="en-US" dirty="0">
                    <a:latin typeface="+mn-lt"/>
                  </a:rPr>
                </a:b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m:oMathPara>
                </a14:m>
                <a:endParaRPr lang="en-US" dirty="0">
                  <a:latin typeface="+mn-lt"/>
                </a:endParaRPr>
              </a:p>
            </p:txBody>
          </p:sp>
        </mc:Choice>
        <mc:Fallback xmlns="">
          <p:sp>
            <p:nvSpPr>
              <p:cNvPr id="35" name="Rectangle 34"/>
              <p:cNvSpPr>
                <a:spLocks noRot="1" noChangeAspect="1" noMove="1" noResize="1" noEditPoints="1" noAdjustHandles="1" noChangeArrowheads="1" noChangeShapeType="1" noTextEdit="1"/>
              </p:cNvSpPr>
              <p:nvPr/>
            </p:nvSpPr>
            <p:spPr>
              <a:xfrm>
                <a:off x="5474010" y="5989639"/>
                <a:ext cx="3746190" cy="646331"/>
              </a:xfrm>
              <a:prstGeom prst="rect">
                <a:avLst/>
              </a:prstGeom>
              <a:blipFill>
                <a:blip r:embed="rId12"/>
                <a:stretch>
                  <a:fillRect t="-5660" b="-6604"/>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B9016E56-DFF4-4C7A-969A-3A4F868B426E}"/>
              </a:ext>
            </a:extLst>
          </p:cNvPr>
          <p:cNvSpPr txBox="1"/>
          <p:nvPr/>
        </p:nvSpPr>
        <p:spPr>
          <a:xfrm>
            <a:off x="1989870" y="3645695"/>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34" name="TextBox 33">
            <a:extLst>
              <a:ext uri="{FF2B5EF4-FFF2-40B4-BE49-F238E27FC236}">
                <a16:creationId xmlns:a16="http://schemas.microsoft.com/office/drawing/2014/main" id="{1C7E4D45-8A41-4255-8C3C-2C4E94C728F8}"/>
              </a:ext>
            </a:extLst>
          </p:cNvPr>
          <p:cNvSpPr txBox="1"/>
          <p:nvPr/>
        </p:nvSpPr>
        <p:spPr>
          <a:xfrm>
            <a:off x="1888450" y="5269282"/>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2" name="TextBox 1">
            <a:extLst>
              <a:ext uri="{FF2B5EF4-FFF2-40B4-BE49-F238E27FC236}">
                <a16:creationId xmlns:a16="http://schemas.microsoft.com/office/drawing/2014/main" id="{E2DD7A14-E801-432F-A52B-F474F53D1D24}"/>
              </a:ext>
            </a:extLst>
          </p:cNvPr>
          <p:cNvSpPr txBox="1"/>
          <p:nvPr/>
        </p:nvSpPr>
        <p:spPr>
          <a:xfrm>
            <a:off x="5544553" y="5181600"/>
            <a:ext cx="1905000" cy="646331"/>
          </a:xfrm>
          <a:prstGeom prst="rect">
            <a:avLst/>
          </a:prstGeom>
          <a:noFill/>
        </p:spPr>
        <p:txBody>
          <a:bodyPr wrap="square" rtlCol="0">
            <a:spAutoFit/>
          </a:bodyPr>
          <a:lstStyle/>
          <a:p>
            <a:r>
              <a:rPr lang="en-US" dirty="0"/>
              <a:t>Depends on heuristic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5" grpId="0"/>
      <p:bldP spid="33" grpId="0"/>
      <p:bldP spid="34"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D7AEE-F7EC-44DA-B8A7-79ACFFD3A799}"/>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2AC04F2-A253-42C1-91D8-2D8C359959AD}"/>
              </a:ext>
            </a:extLst>
          </p:cNvPr>
          <p:cNvSpPr>
            <a:spLocks noGrp="1"/>
          </p:cNvSpPr>
          <p:nvPr>
            <p:ph idx="1"/>
          </p:nvPr>
        </p:nvSpPr>
        <p:spPr/>
        <p:txBody>
          <a:bodyPr/>
          <a:lstStyle/>
          <a:p>
            <a:r>
              <a:rPr lang="en-US" dirty="0"/>
              <a:t>Tree search can be used for planning actions for </a:t>
            </a:r>
            <a:r>
              <a:rPr lang="en-US" b="1" dirty="0"/>
              <a:t>goal-based agents</a:t>
            </a:r>
            <a:r>
              <a:rPr lang="en-US" dirty="0"/>
              <a:t> in known, fully observable and deterministic environments.</a:t>
            </a:r>
          </a:p>
          <a:p>
            <a:endParaRPr lang="en-US" dirty="0"/>
          </a:p>
          <a:p>
            <a:r>
              <a:rPr lang="en-US" dirty="0"/>
              <a:t>Issues are:</a:t>
            </a:r>
          </a:p>
          <a:p>
            <a:pPr lvl="1"/>
            <a:r>
              <a:rPr lang="en-US" dirty="0"/>
              <a:t>The large search space typically does not fit into memory. We use a description using a compact </a:t>
            </a:r>
            <a:r>
              <a:rPr lang="en-US" b="1" dirty="0"/>
              <a:t>transition model.</a:t>
            </a:r>
            <a:endParaRPr lang="en-US" dirty="0"/>
          </a:p>
          <a:p>
            <a:pPr lvl="1"/>
            <a:r>
              <a:rPr lang="en-US" dirty="0"/>
              <a:t>The search tree is built on the fly, and we have to deal with </a:t>
            </a:r>
            <a:r>
              <a:rPr lang="en-US" b="1" dirty="0"/>
              <a:t>cycles and redundant paths</a:t>
            </a:r>
            <a:r>
              <a:rPr lang="en-US" dirty="0"/>
              <a:t>.</a:t>
            </a:r>
          </a:p>
          <a:p>
            <a:pPr lvl="1"/>
            <a:endParaRPr lang="en-US" dirty="0"/>
          </a:p>
          <a:p>
            <a:r>
              <a:rPr lang="en-US" dirty="0"/>
              <a:t>IDS is a memory efficient methods used in AI often for </a:t>
            </a:r>
            <a:r>
              <a:rPr lang="en-US" b="1" dirty="0"/>
              <a:t>uninformed search</a:t>
            </a:r>
            <a:r>
              <a:rPr lang="en-US" dirty="0"/>
              <a:t>.</a:t>
            </a:r>
          </a:p>
          <a:p>
            <a:r>
              <a:rPr lang="en-US" b="1" dirty="0"/>
              <a:t>Informed search </a:t>
            </a:r>
            <a:r>
              <a:rPr lang="en-US" dirty="0"/>
              <a:t>uses heuristics based on knowledge or percepts to improve search.</a:t>
            </a:r>
          </a:p>
        </p:txBody>
      </p:sp>
    </p:spTree>
    <p:extLst>
      <p:ext uri="{BB962C8B-B14F-4D97-AF65-F5344CB8AC3E}">
        <p14:creationId xmlns:p14="http://schemas.microsoft.com/office/powerpoint/2010/main" val="3727397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Example: Robot motion planning</a:t>
            </a:r>
          </a:p>
        </p:txBody>
      </p:sp>
      <p:sp>
        <p:nvSpPr>
          <p:cNvPr id="19459" name="Rectangle 3"/>
          <p:cNvSpPr>
            <a:spLocks noGrp="1" noChangeArrowheads="1"/>
          </p:cNvSpPr>
          <p:nvPr>
            <p:ph idx="1"/>
          </p:nvPr>
        </p:nvSpPr>
        <p:spPr>
          <a:xfrm>
            <a:off x="457200" y="4419600"/>
            <a:ext cx="8229600" cy="1866900"/>
          </a:xfrm>
        </p:spPr>
        <p:txBody>
          <a:bodyPr>
            <a:normAutofit/>
          </a:bodyPr>
          <a:lstStyle/>
          <a:p>
            <a:pPr>
              <a:lnSpc>
                <a:spcPct val="80000"/>
              </a:lnSpc>
            </a:pPr>
            <a:r>
              <a:rPr lang="en-US" sz="2200" b="1" dirty="0">
                <a:solidFill>
                  <a:srgbClr val="FF0000"/>
                </a:solidFill>
              </a:rPr>
              <a:t>Initial State: </a:t>
            </a:r>
            <a:r>
              <a:rPr lang="en-US" sz="1900" dirty="0"/>
              <a:t>Current arm position.</a:t>
            </a:r>
          </a:p>
          <a:p>
            <a:pPr>
              <a:lnSpc>
                <a:spcPct val="80000"/>
              </a:lnSpc>
            </a:pPr>
            <a:r>
              <a:rPr lang="en-US" sz="2200" b="1" dirty="0">
                <a:solidFill>
                  <a:srgbClr val="FF0000"/>
                </a:solidFill>
              </a:rPr>
              <a:t>States: </a:t>
            </a:r>
            <a:r>
              <a:rPr lang="en-US" sz="1900" dirty="0"/>
              <a:t>Real-valued coordinates of robot joint angles.</a:t>
            </a:r>
          </a:p>
          <a:p>
            <a:pPr>
              <a:lnSpc>
                <a:spcPct val="80000"/>
              </a:lnSpc>
            </a:pPr>
            <a:r>
              <a:rPr lang="en-US" sz="2200" b="1" dirty="0">
                <a:solidFill>
                  <a:srgbClr val="FF0000"/>
                </a:solidFill>
              </a:rPr>
              <a:t>Actions: </a:t>
            </a:r>
            <a:r>
              <a:rPr lang="en-US" sz="1900" dirty="0"/>
              <a:t>Continuous motions of robot joints.</a:t>
            </a:r>
          </a:p>
          <a:p>
            <a:pPr>
              <a:lnSpc>
                <a:spcPct val="80000"/>
              </a:lnSpc>
            </a:pPr>
            <a:r>
              <a:rPr lang="en-US" sz="2200" b="1" dirty="0">
                <a:solidFill>
                  <a:srgbClr val="FF0000"/>
                </a:solidFill>
              </a:rPr>
              <a:t>Goal state: </a:t>
            </a:r>
            <a:r>
              <a:rPr lang="en-US" sz="1900" dirty="0"/>
              <a:t>Desired final configuration (e.g., object is grasped).</a:t>
            </a:r>
          </a:p>
          <a:p>
            <a:pPr>
              <a:lnSpc>
                <a:spcPct val="80000"/>
              </a:lnSpc>
            </a:pPr>
            <a:r>
              <a:rPr lang="en-US" sz="2200" b="1" dirty="0">
                <a:solidFill>
                  <a:srgbClr val="FF0000"/>
                </a:solidFill>
              </a:rPr>
              <a:t>Path cost: </a:t>
            </a:r>
            <a:r>
              <a:rPr lang="en-US" sz="1900" dirty="0"/>
              <a:t>Time to execute, smoothness of path, etc.</a:t>
            </a:r>
          </a:p>
        </p:txBody>
      </p:sp>
      <p:pic>
        <p:nvPicPr>
          <p:cNvPr id="19460" name="Picture 4" descr="stanford-arm+blocks"/>
          <p:cNvPicPr>
            <a:picLocks noChangeAspect="1" noChangeArrowheads="1"/>
          </p:cNvPicPr>
          <p:nvPr/>
        </p:nvPicPr>
        <p:blipFill>
          <a:blip r:embed="rId3" cstate="print"/>
          <a:srcRect/>
          <a:stretch>
            <a:fillRect/>
          </a:stretch>
        </p:blipFill>
        <p:spPr bwMode="auto">
          <a:xfrm>
            <a:off x="1676400" y="1409700"/>
            <a:ext cx="5800725" cy="23241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4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10220</TotalTime>
  <Words>5605</Words>
  <Application>Microsoft Office PowerPoint</Application>
  <PresentationFormat>On-screen Show (4:3)</PresentationFormat>
  <Paragraphs>817</Paragraphs>
  <Slides>83</Slides>
  <Notes>63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83</vt:i4>
      </vt:variant>
    </vt:vector>
  </HeadingPairs>
  <TitlesOfParts>
    <vt:vector size="89" baseType="lpstr">
      <vt:lpstr>Arial</vt:lpstr>
      <vt:lpstr>Calibri</vt:lpstr>
      <vt:lpstr>Calibri Light</vt:lpstr>
      <vt:lpstr>Cambria Math</vt:lpstr>
      <vt:lpstr>source sans pro</vt:lpstr>
      <vt:lpstr>Office Theme</vt:lpstr>
      <vt:lpstr>CS 5/7320  Artificial Intelligence  Solving problems by searching AIMA Chapter 3</vt:lpstr>
      <vt:lpstr>Contents</vt:lpstr>
      <vt:lpstr>What are search problems?</vt:lpstr>
      <vt:lpstr>What are search problems?</vt:lpstr>
      <vt:lpstr>Search problem components</vt:lpstr>
      <vt:lpstr>Example: Romania Vacation</vt:lpstr>
      <vt:lpstr>Example: Vacuum world</vt:lpstr>
      <vt:lpstr>Example: Sliding-tile puzzle</vt:lpstr>
      <vt:lpstr>Example: Robot motion planning</vt:lpstr>
      <vt:lpstr>Solving search problems</vt:lpstr>
      <vt:lpstr>Solving search problems</vt:lpstr>
      <vt:lpstr>Search tree</vt:lpstr>
      <vt:lpstr>Differences between typical Tree search and AI search</vt:lpstr>
      <vt:lpstr>Tree Search Algorithm Outline</vt:lpstr>
      <vt:lpstr>Tree search example</vt:lpstr>
      <vt:lpstr>Tree search example</vt:lpstr>
      <vt:lpstr>Tree search example</vt:lpstr>
      <vt:lpstr>Search strategies</vt:lpstr>
      <vt:lpstr>State Space for Search</vt:lpstr>
      <vt:lpstr>State Space</vt:lpstr>
      <vt:lpstr>PowerPoint Presentation</vt:lpstr>
      <vt:lpstr>PowerPoint Presentation</vt:lpstr>
      <vt:lpstr>Examples: What is the state space size?</vt:lpstr>
      <vt:lpstr>Examples: What is the state space size?</vt:lpstr>
      <vt:lpstr>Uninformed Search</vt:lpstr>
      <vt:lpstr>Uninformed search strategies</vt:lpstr>
      <vt:lpstr>Breadth-first search (BFS)</vt:lpstr>
      <vt:lpstr>Implementation: BFS</vt:lpstr>
      <vt:lpstr>Implementation: Expanding the search tree</vt:lpstr>
      <vt:lpstr>Properties of breadth-first search</vt:lpstr>
      <vt:lpstr>Breadth-first search</vt:lpstr>
      <vt:lpstr>Uniform-cost search  (= Dijkstra’s shortest path algorithm)</vt:lpstr>
      <vt:lpstr>Implementation: Best-First Search Strategy</vt:lpstr>
      <vt:lpstr>Depth-first search (DFS)</vt:lpstr>
      <vt:lpstr>Implementation: DFS</vt:lpstr>
      <vt:lpstr>Properties of depth-first search</vt:lpstr>
      <vt:lpstr>Depth-first search</vt:lpstr>
      <vt:lpstr>Iterative deepening search (IDS)</vt:lpstr>
      <vt:lpstr>Iterative deepening search (IDS)</vt:lpstr>
      <vt:lpstr>Implementation: IDS</vt:lpstr>
      <vt:lpstr>Properties of iterative deepening search</vt:lpstr>
      <vt:lpstr>Informed Search</vt:lpstr>
      <vt:lpstr>Informed search</vt:lpstr>
      <vt:lpstr>Heuristic function</vt:lpstr>
      <vt:lpstr>Heuristic for the Romania problem</vt:lpstr>
      <vt:lpstr>Greedy best-first search example</vt:lpstr>
      <vt:lpstr>Greedy best-first search example</vt:lpstr>
      <vt:lpstr>Greedy best-first search example</vt:lpstr>
      <vt:lpstr>Greedy best-first search example</vt:lpstr>
      <vt:lpstr>Properties of greedy best-first search</vt:lpstr>
      <vt:lpstr>Implementation of greedy best-first search</vt:lpstr>
      <vt:lpstr>Implementation of greedy best-first search</vt:lpstr>
      <vt:lpstr>Properties of greedy best-first search</vt:lpstr>
      <vt:lpstr>How can we fix the optimality problem with greedy best-first search?</vt:lpstr>
      <vt:lpstr>A* search</vt:lpstr>
      <vt:lpstr>A* search example</vt:lpstr>
      <vt:lpstr>A* search example</vt:lpstr>
      <vt:lpstr>A* search example</vt:lpstr>
      <vt:lpstr>A* search example</vt:lpstr>
      <vt:lpstr>A* search example</vt:lpstr>
      <vt:lpstr>A* search example</vt:lpstr>
      <vt:lpstr>BFS vs. A* search</vt:lpstr>
      <vt:lpstr>Implementation of A* Search</vt:lpstr>
      <vt:lpstr>Implementation of A* Search</vt:lpstr>
      <vt:lpstr>Optimality: Admissible heuristics</vt:lpstr>
      <vt:lpstr>Proof of Optimality of A*</vt:lpstr>
      <vt:lpstr>Guarantees of A*</vt:lpstr>
      <vt:lpstr>Properties of A*</vt:lpstr>
      <vt:lpstr>Designing heuristic functions</vt:lpstr>
      <vt:lpstr>Heuristics from relaxed problems</vt:lpstr>
      <vt:lpstr>Heuristics from relaxed problems</vt:lpstr>
      <vt:lpstr>Heuristics from subproblems</vt:lpstr>
      <vt:lpstr>Dominance: What heuristic is better?</vt:lpstr>
      <vt:lpstr>Dominance</vt:lpstr>
      <vt:lpstr>Combining heuristics</vt:lpstr>
      <vt:lpstr>Satisficing Search: Weighted A* search</vt:lpstr>
      <vt:lpstr>Example of weighted A* search</vt:lpstr>
      <vt:lpstr>Memory-bounded search</vt:lpstr>
      <vt:lpstr>Implementation as Best-first Search</vt:lpstr>
      <vt:lpstr>Implementation: Best-First Search Strategy</vt:lpstr>
      <vt:lpstr>Summary: Uninformed search strategies</vt:lpstr>
      <vt:lpstr>Summary: All search strategies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Solving problems by searching</dc:title>
  <dc:creator>michael</dc:creator>
  <cp:lastModifiedBy>Michael Hahsler</cp:lastModifiedBy>
  <cp:revision>117</cp:revision>
  <dcterms:created xsi:type="dcterms:W3CDTF">2020-09-15T14:04:03Z</dcterms:created>
  <dcterms:modified xsi:type="dcterms:W3CDTF">2022-09-12T15:48:50Z</dcterms:modified>
</cp:coreProperties>
</file>